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256" r:id="rId2"/>
    <p:sldId id="267" r:id="rId3"/>
    <p:sldId id="266" r:id="rId4"/>
    <p:sldId id="265" r:id="rId5"/>
    <p:sldId id="268" r:id="rId6"/>
    <p:sldId id="285" r:id="rId7"/>
    <p:sldId id="286" r:id="rId8"/>
    <p:sldId id="315" r:id="rId9"/>
    <p:sldId id="287" r:id="rId10"/>
    <p:sldId id="288" r:id="rId11"/>
    <p:sldId id="310" r:id="rId12"/>
    <p:sldId id="307" r:id="rId13"/>
    <p:sldId id="289" r:id="rId14"/>
    <p:sldId id="295" r:id="rId15"/>
    <p:sldId id="317" r:id="rId16"/>
    <p:sldId id="318" r:id="rId17"/>
    <p:sldId id="303" r:id="rId18"/>
    <p:sldId id="319" r:id="rId19"/>
    <p:sldId id="304" r:id="rId20"/>
    <p:sldId id="320" r:id="rId21"/>
    <p:sldId id="312" r:id="rId22"/>
    <p:sldId id="279"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7" autoAdjust="0"/>
    <p:restoredTop sz="94660"/>
  </p:normalViewPr>
  <p:slideViewPr>
    <p:cSldViewPr>
      <p:cViewPr varScale="1">
        <p:scale>
          <a:sx n="95" d="100"/>
          <a:sy n="95" d="100"/>
        </p:scale>
        <p:origin x="-44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D64844-311F-43E9-AC57-6ED654B3242C}"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tr-TR"/>
        </a:p>
      </dgm:t>
    </dgm:pt>
    <dgm:pt modelId="{D67D9EDA-70B6-476C-9133-05F50FF46C05}">
      <dgm:prSet phldrT="[Metin]" custT="1"/>
      <dgm:spPr/>
      <dgm:t>
        <a:bodyPr/>
        <a:lstStyle/>
        <a:p>
          <a:r>
            <a:rPr lang="tr-TR" sz="1400" dirty="0" smtClean="0"/>
            <a:t>Müdür</a:t>
          </a:r>
          <a:br>
            <a:rPr lang="tr-TR" sz="1400" dirty="0" smtClean="0"/>
          </a:br>
          <a:r>
            <a:rPr lang="tr-TR" sz="1400" dirty="0" smtClean="0"/>
            <a:t> Yrd.Doç. Dr. Yılmaz AKDEMİR</a:t>
          </a:r>
          <a:endParaRPr lang="tr-TR" sz="1400" dirty="0"/>
        </a:p>
      </dgm:t>
    </dgm:pt>
    <dgm:pt modelId="{64DF055B-309B-4EBA-9B51-10C399C012CE}" type="parTrans" cxnId="{F0A05EA4-4E3D-4C90-95C4-E5BCF4DABCC4}">
      <dgm:prSet/>
      <dgm:spPr/>
      <dgm:t>
        <a:bodyPr/>
        <a:lstStyle/>
        <a:p>
          <a:endParaRPr lang="tr-TR"/>
        </a:p>
      </dgm:t>
    </dgm:pt>
    <dgm:pt modelId="{0C21E328-CAEB-4383-B811-B2F4C647A0FC}" type="sibTrans" cxnId="{F0A05EA4-4E3D-4C90-95C4-E5BCF4DABCC4}">
      <dgm:prSet/>
      <dgm:spPr/>
      <dgm:t>
        <a:bodyPr/>
        <a:lstStyle/>
        <a:p>
          <a:endParaRPr lang="tr-TR"/>
        </a:p>
      </dgm:t>
    </dgm:pt>
    <dgm:pt modelId="{E45A58AE-237F-4162-A71A-7A1F8B196ACF}">
      <dgm:prSet phldrT="[Metin]" custT="1"/>
      <dgm:spPr/>
      <dgm:t>
        <a:bodyPr/>
        <a:lstStyle/>
        <a:p>
          <a:r>
            <a:rPr lang="tr-TR" sz="1400" dirty="0" smtClean="0">
              <a:solidFill>
                <a:sysClr val="window" lastClr="FFFFFF"/>
              </a:solidFill>
              <a:latin typeface="Calibri"/>
              <a:ea typeface="+mn-ea"/>
              <a:cs typeface="+mn-cs"/>
            </a:rPr>
            <a:t>İdari Personel </a:t>
          </a:r>
        </a:p>
        <a:p>
          <a:r>
            <a:rPr lang="tr-TR" sz="1400" dirty="0" smtClean="0">
              <a:solidFill>
                <a:sysClr val="window" lastClr="FFFFFF"/>
              </a:solidFill>
              <a:latin typeface="Calibri"/>
              <a:ea typeface="+mn-ea"/>
              <a:cs typeface="+mn-cs"/>
            </a:rPr>
            <a:t>Memur Aynur BAĞÇECİ</a:t>
          </a:r>
        </a:p>
      </dgm:t>
    </dgm:pt>
    <dgm:pt modelId="{F8E95E66-CDC8-47CC-8D17-C41BA13F4674}" type="parTrans" cxnId="{7AC0A7E9-97C4-4793-9629-455C662D62D7}">
      <dgm:prSet/>
      <dgm:spPr/>
      <dgm:t>
        <a:bodyPr/>
        <a:lstStyle/>
        <a:p>
          <a:endParaRPr lang="tr-TR"/>
        </a:p>
      </dgm:t>
    </dgm:pt>
    <dgm:pt modelId="{403FF4A3-3B4D-436B-9D28-5BB96DDCA13D}" type="sibTrans" cxnId="{7AC0A7E9-97C4-4793-9629-455C662D62D7}">
      <dgm:prSet/>
      <dgm:spPr/>
      <dgm:t>
        <a:bodyPr/>
        <a:lstStyle/>
        <a:p>
          <a:endParaRPr lang="tr-TR"/>
        </a:p>
      </dgm:t>
    </dgm:pt>
    <dgm:pt modelId="{46E91D19-B9F7-4A6A-A57C-AC8AB265DE14}">
      <dgm:prSet phldrT="[Metin]" custT="1"/>
      <dgm:spPr/>
      <dgm:t>
        <a:bodyPr/>
        <a:lstStyle/>
        <a:p>
          <a:r>
            <a:rPr lang="tr-TR" sz="1200" dirty="0" smtClean="0"/>
            <a:t>Akademik  Personel</a:t>
          </a:r>
        </a:p>
        <a:p>
          <a:r>
            <a:rPr lang="tr-TR" sz="1200" dirty="0" smtClean="0"/>
            <a:t>Yrd. </a:t>
          </a:r>
          <a:r>
            <a:rPr lang="tr-TR" sz="1200" dirty="0" err="1" smtClean="0"/>
            <a:t>Doç.Dr</a:t>
          </a:r>
          <a:r>
            <a:rPr lang="tr-TR" sz="1200" dirty="0" smtClean="0"/>
            <a:t>. Erhan AKIN</a:t>
          </a:r>
          <a:br>
            <a:rPr lang="tr-TR" sz="1200" dirty="0" smtClean="0"/>
          </a:br>
          <a:r>
            <a:rPr lang="tr-TR" sz="1200" dirty="0" err="1" smtClean="0"/>
            <a:t>Uzm</a:t>
          </a:r>
          <a:r>
            <a:rPr lang="tr-TR" sz="1200" dirty="0" smtClean="0"/>
            <a:t>.Öğretici/ Zafer Nedim YOLCU </a:t>
          </a:r>
          <a:r>
            <a:rPr lang="tr-TR" sz="1200" dirty="0" err="1" smtClean="0"/>
            <a:t>Uzm</a:t>
          </a:r>
          <a:r>
            <a:rPr lang="tr-TR" sz="1200" dirty="0" smtClean="0"/>
            <a:t>.Öğretici/ Uğur YÜKSEK</a:t>
          </a:r>
          <a:br>
            <a:rPr lang="tr-TR" sz="1200" dirty="0" smtClean="0"/>
          </a:br>
          <a:r>
            <a:rPr lang="tr-TR" sz="1200" dirty="0" err="1" smtClean="0"/>
            <a:t>Uzm</a:t>
          </a:r>
          <a:r>
            <a:rPr lang="tr-TR" sz="1200" dirty="0" smtClean="0"/>
            <a:t>.Öğretici/  Agit AYDIN</a:t>
          </a:r>
          <a:endParaRPr lang="tr-TR" sz="1200" dirty="0"/>
        </a:p>
      </dgm:t>
    </dgm:pt>
    <dgm:pt modelId="{EDD1F971-AD15-4B25-92CF-85B1026CFBCE}" type="parTrans" cxnId="{39F37742-6A80-444D-9CB0-B0C773107776}">
      <dgm:prSet/>
      <dgm:spPr/>
      <dgm:t>
        <a:bodyPr/>
        <a:lstStyle/>
        <a:p>
          <a:endParaRPr lang="tr-TR"/>
        </a:p>
      </dgm:t>
    </dgm:pt>
    <dgm:pt modelId="{136942C5-CA55-4739-9511-5CAD1761224D}" type="sibTrans" cxnId="{39F37742-6A80-444D-9CB0-B0C773107776}">
      <dgm:prSet/>
      <dgm:spPr/>
      <dgm:t>
        <a:bodyPr/>
        <a:lstStyle/>
        <a:p>
          <a:endParaRPr lang="tr-TR"/>
        </a:p>
      </dgm:t>
    </dgm:pt>
    <dgm:pt modelId="{3C6D0215-1910-4063-A8FA-246E4914CF50}" type="pres">
      <dgm:prSet presAssocID="{E5D64844-311F-43E9-AC57-6ED654B3242C}" presName="mainComposite" presStyleCnt="0">
        <dgm:presLayoutVars>
          <dgm:chPref val="1"/>
          <dgm:dir/>
          <dgm:animOne val="branch"/>
          <dgm:animLvl val="lvl"/>
          <dgm:resizeHandles val="exact"/>
        </dgm:presLayoutVars>
      </dgm:prSet>
      <dgm:spPr/>
      <dgm:t>
        <a:bodyPr/>
        <a:lstStyle/>
        <a:p>
          <a:endParaRPr lang="tr-TR"/>
        </a:p>
      </dgm:t>
    </dgm:pt>
    <dgm:pt modelId="{FE86E3F5-EC53-4494-94AC-90E2EA04D552}" type="pres">
      <dgm:prSet presAssocID="{E5D64844-311F-43E9-AC57-6ED654B3242C}" presName="hierFlow" presStyleCnt="0"/>
      <dgm:spPr/>
    </dgm:pt>
    <dgm:pt modelId="{06D13C1B-66D6-4F8F-A636-C252D34180B2}" type="pres">
      <dgm:prSet presAssocID="{E5D64844-311F-43E9-AC57-6ED654B3242C}" presName="hierChild1" presStyleCnt="0">
        <dgm:presLayoutVars>
          <dgm:chPref val="1"/>
          <dgm:animOne val="branch"/>
          <dgm:animLvl val="lvl"/>
        </dgm:presLayoutVars>
      </dgm:prSet>
      <dgm:spPr/>
    </dgm:pt>
    <dgm:pt modelId="{F29A93E5-F2D2-45FD-A9D7-90ADA74894C5}" type="pres">
      <dgm:prSet presAssocID="{D67D9EDA-70B6-476C-9133-05F50FF46C05}" presName="Name14" presStyleCnt="0"/>
      <dgm:spPr/>
    </dgm:pt>
    <dgm:pt modelId="{DFAEBD45-58C0-40EB-ABD0-350CF3874FE1}" type="pres">
      <dgm:prSet presAssocID="{D67D9EDA-70B6-476C-9133-05F50FF46C05}" presName="level1Shape" presStyleLbl="node0" presStyleIdx="0" presStyleCnt="1" custLinFactNeighborX="-23">
        <dgm:presLayoutVars>
          <dgm:chPref val="3"/>
        </dgm:presLayoutVars>
      </dgm:prSet>
      <dgm:spPr/>
      <dgm:t>
        <a:bodyPr/>
        <a:lstStyle/>
        <a:p>
          <a:endParaRPr lang="tr-TR"/>
        </a:p>
      </dgm:t>
    </dgm:pt>
    <dgm:pt modelId="{D988E84D-B55A-4B97-8EE0-3E6393062D28}" type="pres">
      <dgm:prSet presAssocID="{D67D9EDA-70B6-476C-9133-05F50FF46C05}" presName="hierChild2" presStyleCnt="0"/>
      <dgm:spPr/>
    </dgm:pt>
    <dgm:pt modelId="{CC4765B0-4D12-4CD8-B876-90D3218790CC}" type="pres">
      <dgm:prSet presAssocID="{F8E95E66-CDC8-47CC-8D17-C41BA13F4674}" presName="Name19" presStyleLbl="parChTrans1D2" presStyleIdx="0" presStyleCnt="2"/>
      <dgm:spPr/>
      <dgm:t>
        <a:bodyPr/>
        <a:lstStyle/>
        <a:p>
          <a:endParaRPr lang="tr-TR"/>
        </a:p>
      </dgm:t>
    </dgm:pt>
    <dgm:pt modelId="{CDC013D3-FD4A-40E9-BE47-235114E3C5A4}" type="pres">
      <dgm:prSet presAssocID="{E45A58AE-237F-4162-A71A-7A1F8B196ACF}" presName="Name21" presStyleCnt="0"/>
      <dgm:spPr/>
    </dgm:pt>
    <dgm:pt modelId="{578563C6-A9ED-4B71-BC2B-6C372F9C175E}" type="pres">
      <dgm:prSet presAssocID="{E45A58AE-237F-4162-A71A-7A1F8B196ACF}" presName="level2Shape" presStyleLbl="node2" presStyleIdx="0" presStyleCnt="2"/>
      <dgm:spPr/>
      <dgm:t>
        <a:bodyPr/>
        <a:lstStyle/>
        <a:p>
          <a:endParaRPr lang="tr-TR"/>
        </a:p>
      </dgm:t>
    </dgm:pt>
    <dgm:pt modelId="{7B8EDDFD-204F-4B65-B2E1-94E01D2C924D}" type="pres">
      <dgm:prSet presAssocID="{E45A58AE-237F-4162-A71A-7A1F8B196ACF}" presName="hierChild3" presStyleCnt="0"/>
      <dgm:spPr/>
    </dgm:pt>
    <dgm:pt modelId="{F9CF525F-A4B2-4DB1-954D-D17E4A33429E}" type="pres">
      <dgm:prSet presAssocID="{EDD1F971-AD15-4B25-92CF-85B1026CFBCE}" presName="Name19" presStyleLbl="parChTrans1D2" presStyleIdx="1" presStyleCnt="2"/>
      <dgm:spPr/>
      <dgm:t>
        <a:bodyPr/>
        <a:lstStyle/>
        <a:p>
          <a:endParaRPr lang="tr-TR"/>
        </a:p>
      </dgm:t>
    </dgm:pt>
    <dgm:pt modelId="{3C455C53-40FC-4D6F-920E-082B97EF421F}" type="pres">
      <dgm:prSet presAssocID="{46E91D19-B9F7-4A6A-A57C-AC8AB265DE14}" presName="Name21" presStyleCnt="0"/>
      <dgm:spPr/>
    </dgm:pt>
    <dgm:pt modelId="{137952E9-304C-4C22-BFFF-F3585A9A08EA}" type="pres">
      <dgm:prSet presAssocID="{46E91D19-B9F7-4A6A-A57C-AC8AB265DE14}" presName="level2Shape" presStyleLbl="node2" presStyleIdx="1" presStyleCnt="2" custScaleX="106478"/>
      <dgm:spPr/>
      <dgm:t>
        <a:bodyPr/>
        <a:lstStyle/>
        <a:p>
          <a:endParaRPr lang="tr-TR"/>
        </a:p>
      </dgm:t>
    </dgm:pt>
    <dgm:pt modelId="{DCED36F9-6112-4F90-A8E0-5C332BE4C502}" type="pres">
      <dgm:prSet presAssocID="{46E91D19-B9F7-4A6A-A57C-AC8AB265DE14}" presName="hierChild3" presStyleCnt="0"/>
      <dgm:spPr/>
    </dgm:pt>
    <dgm:pt modelId="{26D90CFF-CDB1-4EC2-B4E0-4185821C3E3E}" type="pres">
      <dgm:prSet presAssocID="{E5D64844-311F-43E9-AC57-6ED654B3242C}" presName="bgShapesFlow" presStyleCnt="0"/>
      <dgm:spPr/>
    </dgm:pt>
  </dgm:ptLst>
  <dgm:cxnLst>
    <dgm:cxn modelId="{37291A73-14B6-4BB1-AC3D-239CA712A8C0}" type="presOf" srcId="{46E91D19-B9F7-4A6A-A57C-AC8AB265DE14}" destId="{137952E9-304C-4C22-BFFF-F3585A9A08EA}" srcOrd="0" destOrd="0" presId="urn:microsoft.com/office/officeart/2005/8/layout/hierarchy6"/>
    <dgm:cxn modelId="{E7DE21CB-8D18-4A6F-97CD-C326E005BE8B}" type="presOf" srcId="{E45A58AE-237F-4162-A71A-7A1F8B196ACF}" destId="{578563C6-A9ED-4B71-BC2B-6C372F9C175E}" srcOrd="0" destOrd="0" presId="urn:microsoft.com/office/officeart/2005/8/layout/hierarchy6"/>
    <dgm:cxn modelId="{7AC0A7E9-97C4-4793-9629-455C662D62D7}" srcId="{D67D9EDA-70B6-476C-9133-05F50FF46C05}" destId="{E45A58AE-237F-4162-A71A-7A1F8B196ACF}" srcOrd="0" destOrd="0" parTransId="{F8E95E66-CDC8-47CC-8D17-C41BA13F4674}" sibTransId="{403FF4A3-3B4D-436B-9D28-5BB96DDCA13D}"/>
    <dgm:cxn modelId="{054C6D38-C039-40D3-9F30-A7EC4F82B967}" type="presOf" srcId="{F8E95E66-CDC8-47CC-8D17-C41BA13F4674}" destId="{CC4765B0-4D12-4CD8-B876-90D3218790CC}" srcOrd="0" destOrd="0" presId="urn:microsoft.com/office/officeart/2005/8/layout/hierarchy6"/>
    <dgm:cxn modelId="{1A69A1DE-35E4-4A35-B7BA-D409A8EA5CE4}" type="presOf" srcId="{E5D64844-311F-43E9-AC57-6ED654B3242C}" destId="{3C6D0215-1910-4063-A8FA-246E4914CF50}" srcOrd="0" destOrd="0" presId="urn:microsoft.com/office/officeart/2005/8/layout/hierarchy6"/>
    <dgm:cxn modelId="{39F37742-6A80-444D-9CB0-B0C773107776}" srcId="{D67D9EDA-70B6-476C-9133-05F50FF46C05}" destId="{46E91D19-B9F7-4A6A-A57C-AC8AB265DE14}" srcOrd="1" destOrd="0" parTransId="{EDD1F971-AD15-4B25-92CF-85B1026CFBCE}" sibTransId="{136942C5-CA55-4739-9511-5CAD1761224D}"/>
    <dgm:cxn modelId="{7E2BD390-2448-4B98-A419-DA018CB30A54}" type="presOf" srcId="{EDD1F971-AD15-4B25-92CF-85B1026CFBCE}" destId="{F9CF525F-A4B2-4DB1-954D-D17E4A33429E}" srcOrd="0" destOrd="0" presId="urn:microsoft.com/office/officeart/2005/8/layout/hierarchy6"/>
    <dgm:cxn modelId="{F0A05EA4-4E3D-4C90-95C4-E5BCF4DABCC4}" srcId="{E5D64844-311F-43E9-AC57-6ED654B3242C}" destId="{D67D9EDA-70B6-476C-9133-05F50FF46C05}" srcOrd="0" destOrd="0" parTransId="{64DF055B-309B-4EBA-9B51-10C399C012CE}" sibTransId="{0C21E328-CAEB-4383-B811-B2F4C647A0FC}"/>
    <dgm:cxn modelId="{A3F7E2D5-C6BA-417D-8FEB-15FC2E0C3EB2}" type="presOf" srcId="{D67D9EDA-70B6-476C-9133-05F50FF46C05}" destId="{DFAEBD45-58C0-40EB-ABD0-350CF3874FE1}" srcOrd="0" destOrd="0" presId="urn:microsoft.com/office/officeart/2005/8/layout/hierarchy6"/>
    <dgm:cxn modelId="{2D1DF306-9380-4F28-B4F9-C23C938D4C44}" type="presParOf" srcId="{3C6D0215-1910-4063-A8FA-246E4914CF50}" destId="{FE86E3F5-EC53-4494-94AC-90E2EA04D552}" srcOrd="0" destOrd="0" presId="urn:microsoft.com/office/officeart/2005/8/layout/hierarchy6"/>
    <dgm:cxn modelId="{DE4E1F8F-D48C-4A32-97EF-8175FE727B8C}" type="presParOf" srcId="{FE86E3F5-EC53-4494-94AC-90E2EA04D552}" destId="{06D13C1B-66D6-4F8F-A636-C252D34180B2}" srcOrd="0" destOrd="0" presId="urn:microsoft.com/office/officeart/2005/8/layout/hierarchy6"/>
    <dgm:cxn modelId="{4A21A11F-8B1D-49C2-978E-EFA6892AE1F9}" type="presParOf" srcId="{06D13C1B-66D6-4F8F-A636-C252D34180B2}" destId="{F29A93E5-F2D2-45FD-A9D7-90ADA74894C5}" srcOrd="0" destOrd="0" presId="urn:microsoft.com/office/officeart/2005/8/layout/hierarchy6"/>
    <dgm:cxn modelId="{69C087DF-4360-430D-BF58-9FDE895DF1B8}" type="presParOf" srcId="{F29A93E5-F2D2-45FD-A9D7-90ADA74894C5}" destId="{DFAEBD45-58C0-40EB-ABD0-350CF3874FE1}" srcOrd="0" destOrd="0" presId="urn:microsoft.com/office/officeart/2005/8/layout/hierarchy6"/>
    <dgm:cxn modelId="{ED3D2DEC-3804-4607-B362-C44A2FCC3D5F}" type="presParOf" srcId="{F29A93E5-F2D2-45FD-A9D7-90ADA74894C5}" destId="{D988E84D-B55A-4B97-8EE0-3E6393062D28}" srcOrd="1" destOrd="0" presId="urn:microsoft.com/office/officeart/2005/8/layout/hierarchy6"/>
    <dgm:cxn modelId="{64B852FF-83E3-44FE-BD7F-138993B16B67}" type="presParOf" srcId="{D988E84D-B55A-4B97-8EE0-3E6393062D28}" destId="{CC4765B0-4D12-4CD8-B876-90D3218790CC}" srcOrd="0" destOrd="0" presId="urn:microsoft.com/office/officeart/2005/8/layout/hierarchy6"/>
    <dgm:cxn modelId="{E6BC807E-24C7-4806-A12A-1BFBA00ACFF0}" type="presParOf" srcId="{D988E84D-B55A-4B97-8EE0-3E6393062D28}" destId="{CDC013D3-FD4A-40E9-BE47-235114E3C5A4}" srcOrd="1" destOrd="0" presId="urn:microsoft.com/office/officeart/2005/8/layout/hierarchy6"/>
    <dgm:cxn modelId="{1030A054-251B-46D7-9E95-85711016087E}" type="presParOf" srcId="{CDC013D3-FD4A-40E9-BE47-235114E3C5A4}" destId="{578563C6-A9ED-4B71-BC2B-6C372F9C175E}" srcOrd="0" destOrd="0" presId="urn:microsoft.com/office/officeart/2005/8/layout/hierarchy6"/>
    <dgm:cxn modelId="{04359563-07C2-40BA-9D8B-6BECBF754938}" type="presParOf" srcId="{CDC013D3-FD4A-40E9-BE47-235114E3C5A4}" destId="{7B8EDDFD-204F-4B65-B2E1-94E01D2C924D}" srcOrd="1" destOrd="0" presId="urn:microsoft.com/office/officeart/2005/8/layout/hierarchy6"/>
    <dgm:cxn modelId="{322C2FDB-37DF-428C-A44E-F4D5497C43F6}" type="presParOf" srcId="{D988E84D-B55A-4B97-8EE0-3E6393062D28}" destId="{F9CF525F-A4B2-4DB1-954D-D17E4A33429E}" srcOrd="2" destOrd="0" presId="urn:microsoft.com/office/officeart/2005/8/layout/hierarchy6"/>
    <dgm:cxn modelId="{BDABE1D4-5542-4E85-89C0-A6C903867E37}" type="presParOf" srcId="{D988E84D-B55A-4B97-8EE0-3E6393062D28}" destId="{3C455C53-40FC-4D6F-920E-082B97EF421F}" srcOrd="3" destOrd="0" presId="urn:microsoft.com/office/officeart/2005/8/layout/hierarchy6"/>
    <dgm:cxn modelId="{B8BBEBCF-4760-42D6-931D-7CB1BE719946}" type="presParOf" srcId="{3C455C53-40FC-4D6F-920E-082B97EF421F}" destId="{137952E9-304C-4C22-BFFF-F3585A9A08EA}" srcOrd="0" destOrd="0" presId="urn:microsoft.com/office/officeart/2005/8/layout/hierarchy6"/>
    <dgm:cxn modelId="{8A7F30A7-F02F-444F-AC7B-F523308D4322}" type="presParOf" srcId="{3C455C53-40FC-4D6F-920E-082B97EF421F}" destId="{DCED36F9-6112-4F90-A8E0-5C332BE4C502}" srcOrd="1" destOrd="0" presId="urn:microsoft.com/office/officeart/2005/8/layout/hierarchy6"/>
    <dgm:cxn modelId="{97165F8A-664A-4F0F-A2A7-22F7FA0C840A}" type="presParOf" srcId="{3C6D0215-1910-4063-A8FA-246E4914CF50}" destId="{26D90CFF-CDB1-4EC2-B4E0-4185821C3E3E}"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AEBD45-58C0-40EB-ABD0-350CF3874FE1}">
      <dsp:nvSpPr>
        <dsp:cNvPr id="0" name=""/>
        <dsp:cNvSpPr/>
      </dsp:nvSpPr>
      <dsp:spPr>
        <a:xfrm>
          <a:off x="2743909" y="2301"/>
          <a:ext cx="2740521" cy="18270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Müdür</a:t>
          </a:r>
          <a:br>
            <a:rPr lang="tr-TR" sz="1400" kern="1200" dirty="0" smtClean="0"/>
          </a:br>
          <a:r>
            <a:rPr lang="tr-TR" sz="1400" kern="1200" dirty="0" smtClean="0"/>
            <a:t> Yrd.Doç. Dr. Yılmaz AKDEMİR</a:t>
          </a:r>
          <a:endParaRPr lang="tr-TR" sz="1400" kern="1200" dirty="0"/>
        </a:p>
      </dsp:txBody>
      <dsp:txXfrm>
        <a:off x="2743909" y="2301"/>
        <a:ext cx="2740521" cy="1827014"/>
      </dsp:txXfrm>
    </dsp:sp>
    <dsp:sp modelId="{CC4765B0-4D12-4CD8-B876-90D3218790CC}">
      <dsp:nvSpPr>
        <dsp:cNvPr id="0" name=""/>
        <dsp:cNvSpPr/>
      </dsp:nvSpPr>
      <dsp:spPr>
        <a:xfrm>
          <a:off x="2244695" y="1829315"/>
          <a:ext cx="1869473" cy="730805"/>
        </a:xfrm>
        <a:custGeom>
          <a:avLst/>
          <a:gdLst/>
          <a:ahLst/>
          <a:cxnLst/>
          <a:rect l="0" t="0" r="0" b="0"/>
          <a:pathLst>
            <a:path>
              <a:moveTo>
                <a:pt x="1869473" y="0"/>
              </a:moveTo>
              <a:lnTo>
                <a:pt x="1869473" y="365402"/>
              </a:lnTo>
              <a:lnTo>
                <a:pt x="0" y="365402"/>
              </a:lnTo>
              <a:lnTo>
                <a:pt x="0" y="730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8563C6-A9ED-4B71-BC2B-6C372F9C175E}">
      <dsp:nvSpPr>
        <dsp:cNvPr id="0" name=""/>
        <dsp:cNvSpPr/>
      </dsp:nvSpPr>
      <dsp:spPr>
        <a:xfrm>
          <a:off x="874435" y="2560121"/>
          <a:ext cx="2740521" cy="18270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solidFill>
                <a:sysClr val="window" lastClr="FFFFFF"/>
              </a:solidFill>
              <a:latin typeface="Calibri"/>
              <a:ea typeface="+mn-ea"/>
              <a:cs typeface="+mn-cs"/>
            </a:rPr>
            <a:t>İdari Personel </a:t>
          </a:r>
        </a:p>
        <a:p>
          <a:pPr lvl="0" algn="ctr" defTabSz="622300">
            <a:lnSpc>
              <a:spcPct val="90000"/>
            </a:lnSpc>
            <a:spcBef>
              <a:spcPct val="0"/>
            </a:spcBef>
            <a:spcAft>
              <a:spcPct val="35000"/>
            </a:spcAft>
          </a:pPr>
          <a:r>
            <a:rPr lang="tr-TR" sz="1400" kern="1200" dirty="0" smtClean="0">
              <a:solidFill>
                <a:sysClr val="window" lastClr="FFFFFF"/>
              </a:solidFill>
              <a:latin typeface="Calibri"/>
              <a:ea typeface="+mn-ea"/>
              <a:cs typeface="+mn-cs"/>
            </a:rPr>
            <a:t>Memur Aynur BAĞÇECİ</a:t>
          </a:r>
        </a:p>
      </dsp:txBody>
      <dsp:txXfrm>
        <a:off x="874435" y="2560121"/>
        <a:ext cx="2740521" cy="1827014"/>
      </dsp:txXfrm>
    </dsp:sp>
    <dsp:sp modelId="{F9CF525F-A4B2-4DB1-954D-D17E4A33429E}">
      <dsp:nvSpPr>
        <dsp:cNvPr id="0" name=""/>
        <dsp:cNvSpPr/>
      </dsp:nvSpPr>
      <dsp:spPr>
        <a:xfrm>
          <a:off x="4114169" y="1829315"/>
          <a:ext cx="1781969" cy="730805"/>
        </a:xfrm>
        <a:custGeom>
          <a:avLst/>
          <a:gdLst/>
          <a:ahLst/>
          <a:cxnLst/>
          <a:rect l="0" t="0" r="0" b="0"/>
          <a:pathLst>
            <a:path>
              <a:moveTo>
                <a:pt x="0" y="0"/>
              </a:moveTo>
              <a:lnTo>
                <a:pt x="0" y="365402"/>
              </a:lnTo>
              <a:lnTo>
                <a:pt x="1781969" y="365402"/>
              </a:lnTo>
              <a:lnTo>
                <a:pt x="1781969" y="730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7952E9-304C-4C22-BFFF-F3585A9A08EA}">
      <dsp:nvSpPr>
        <dsp:cNvPr id="0" name=""/>
        <dsp:cNvSpPr/>
      </dsp:nvSpPr>
      <dsp:spPr>
        <a:xfrm>
          <a:off x="4437112" y="2560121"/>
          <a:ext cx="2918052" cy="18270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Akademik  Personel</a:t>
          </a:r>
        </a:p>
        <a:p>
          <a:pPr lvl="0" algn="ctr" defTabSz="533400">
            <a:lnSpc>
              <a:spcPct val="90000"/>
            </a:lnSpc>
            <a:spcBef>
              <a:spcPct val="0"/>
            </a:spcBef>
            <a:spcAft>
              <a:spcPct val="35000"/>
            </a:spcAft>
          </a:pPr>
          <a:r>
            <a:rPr lang="tr-TR" sz="1200" kern="1200" dirty="0" smtClean="0"/>
            <a:t>Yrd. </a:t>
          </a:r>
          <a:r>
            <a:rPr lang="tr-TR" sz="1200" kern="1200" dirty="0" err="1" smtClean="0"/>
            <a:t>Doç.Dr</a:t>
          </a:r>
          <a:r>
            <a:rPr lang="tr-TR" sz="1200" kern="1200" dirty="0" smtClean="0"/>
            <a:t>. Erhan AKIN</a:t>
          </a:r>
          <a:br>
            <a:rPr lang="tr-TR" sz="1200" kern="1200" dirty="0" smtClean="0"/>
          </a:br>
          <a:r>
            <a:rPr lang="tr-TR" sz="1200" kern="1200" dirty="0" err="1" smtClean="0"/>
            <a:t>Uzm</a:t>
          </a:r>
          <a:r>
            <a:rPr lang="tr-TR" sz="1200" kern="1200" dirty="0" smtClean="0"/>
            <a:t>.Öğretici/ Zafer Nedim YOLCU </a:t>
          </a:r>
          <a:r>
            <a:rPr lang="tr-TR" sz="1200" kern="1200" dirty="0" err="1" smtClean="0"/>
            <a:t>Uzm</a:t>
          </a:r>
          <a:r>
            <a:rPr lang="tr-TR" sz="1200" kern="1200" dirty="0" smtClean="0"/>
            <a:t>.Öğretici/ Uğur YÜKSEK</a:t>
          </a:r>
          <a:br>
            <a:rPr lang="tr-TR" sz="1200" kern="1200" dirty="0" smtClean="0"/>
          </a:br>
          <a:r>
            <a:rPr lang="tr-TR" sz="1200" kern="1200" dirty="0" err="1" smtClean="0"/>
            <a:t>Uzm</a:t>
          </a:r>
          <a:r>
            <a:rPr lang="tr-TR" sz="1200" kern="1200" dirty="0" smtClean="0"/>
            <a:t>.Öğretici/  Agit AYDIN</a:t>
          </a:r>
          <a:endParaRPr lang="tr-TR" sz="1200" kern="1200" dirty="0"/>
        </a:p>
      </dsp:txBody>
      <dsp:txXfrm>
        <a:off x="4437112" y="2560121"/>
        <a:ext cx="2918052" cy="182701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28747E-3CD5-49AD-B7D4-4A226CAA780F}" type="datetimeFigureOut">
              <a:rPr lang="tr-TR" smtClean="0"/>
              <a:pPr/>
              <a:t>06.06.2018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BEED6B-7361-409B-901D-4607D7AADC0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5EBEED6B-7361-409B-901D-4607D7AADC01}"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9115C433-0A90-4F98-A441-BD8C7B028BB8}"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C4F25F-EC96-4369-AF55-F1E376D5CB4A}" type="datetimeFigureOut">
              <a:rPr lang="tr-TR" smtClean="0"/>
              <a:pPr/>
              <a:t>06.06.2018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15C433-0A90-4F98-A441-BD8C7B028BB8}"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33400" y="3228536"/>
            <a:ext cx="7854696" cy="2216688"/>
          </a:xfrm>
        </p:spPr>
        <p:txBody>
          <a:bodyPr>
            <a:normAutofit fontScale="92500" lnSpcReduction="20000"/>
          </a:bodyPr>
          <a:lstStyle/>
          <a:p>
            <a:pPr algn="ctr"/>
            <a:endParaRPr lang="tr-TR" b="1" dirty="0" smtClean="0">
              <a:solidFill>
                <a:schemeClr val="tx1"/>
              </a:solidFill>
              <a:latin typeface="Times New Roman" pitchFamily="18" charset="0"/>
              <a:cs typeface="Times New Roman" pitchFamily="18" charset="0"/>
            </a:endParaRPr>
          </a:p>
          <a:p>
            <a:pPr algn="ctr"/>
            <a:r>
              <a:rPr lang="tr-TR" b="1" dirty="0" smtClean="0">
                <a:solidFill>
                  <a:schemeClr val="tx1"/>
                </a:solidFill>
                <a:latin typeface="Times New Roman" pitchFamily="18" charset="0"/>
                <a:cs typeface="Times New Roman" pitchFamily="18" charset="0"/>
              </a:rPr>
              <a:t>T.C.</a:t>
            </a:r>
          </a:p>
          <a:p>
            <a:pPr algn="ctr"/>
            <a:r>
              <a:rPr lang="tr-TR" b="1" dirty="0" smtClean="0">
                <a:solidFill>
                  <a:schemeClr val="tx1"/>
                </a:solidFill>
                <a:latin typeface="Times New Roman" pitchFamily="18" charset="0"/>
                <a:cs typeface="Times New Roman" pitchFamily="18" charset="0"/>
              </a:rPr>
              <a:t>SİİRT ÜNİVERSİTESİ</a:t>
            </a:r>
          </a:p>
          <a:p>
            <a:pPr algn="ctr"/>
            <a:r>
              <a:rPr lang="tr-TR" dirty="0" smtClean="0">
                <a:solidFill>
                  <a:schemeClr val="tx1"/>
                </a:solidFill>
                <a:latin typeface="Times New Roman" pitchFamily="18" charset="0"/>
                <a:cs typeface="Times New Roman" pitchFamily="18" charset="0"/>
              </a:rPr>
              <a:t> </a:t>
            </a:r>
            <a:r>
              <a:rPr lang="tr-TR" b="1" dirty="0" smtClean="0">
                <a:solidFill>
                  <a:schemeClr val="tx1"/>
                </a:solidFill>
                <a:latin typeface="Times New Roman" pitchFamily="18" charset="0"/>
                <a:cs typeface="Times New Roman" pitchFamily="18" charset="0"/>
              </a:rPr>
              <a:t>TÜRKÇE ÖĞRETİMİ UYGULAMA VE ARAŞTIRMA MERKEZİ MÜDÜRLÜĞÜ</a:t>
            </a:r>
            <a:endParaRPr lang="tr-TR" dirty="0" smtClean="0">
              <a:solidFill>
                <a:schemeClr val="tx1"/>
              </a:solidFill>
              <a:latin typeface="Times New Roman" pitchFamily="18" charset="0"/>
              <a:cs typeface="Times New Roman" pitchFamily="18" charset="0"/>
            </a:endParaRPr>
          </a:p>
          <a:p>
            <a:pPr algn="ctr"/>
            <a:r>
              <a:rPr lang="tr-TR" b="1" dirty="0" smtClean="0">
                <a:solidFill>
                  <a:schemeClr val="tx1"/>
                </a:solidFill>
                <a:latin typeface="Times New Roman" pitchFamily="18" charset="0"/>
                <a:cs typeface="Times New Roman" pitchFamily="18" charset="0"/>
              </a:rPr>
              <a:t>2018 YILI BRİFİNG</a:t>
            </a:r>
            <a:endParaRPr lang="tr-TR" dirty="0" smtClean="0">
              <a:solidFill>
                <a:schemeClr val="tx1"/>
              </a:solidFill>
              <a:latin typeface="Times New Roman" pitchFamily="18" charset="0"/>
              <a:cs typeface="Times New Roman" pitchFamily="18" charset="0"/>
            </a:endParaRPr>
          </a:p>
          <a:p>
            <a:endParaRPr lang="tr-TR" dirty="0"/>
          </a:p>
        </p:txBody>
      </p:sp>
      <p:pic>
        <p:nvPicPr>
          <p:cNvPr id="4" name="3 İçerik Yer Tutucusu" descr="corelsarı"/>
          <p:cNvPicPr>
            <a:picLocks noGrp="1"/>
          </p:cNvPicPr>
          <p:nvPr>
            <p:ph idx="4294967295"/>
          </p:nvPr>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2771800" y="692696"/>
            <a:ext cx="3384550" cy="2735263"/>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256584"/>
          </a:xfrm>
        </p:spPr>
        <p:txBody>
          <a:bodyPr>
            <a:normAutofit fontScale="47500" lnSpcReduction="20000"/>
          </a:bodyPr>
          <a:lstStyle/>
          <a:p>
            <a:pPr>
              <a:buNone/>
            </a:pPr>
            <a:r>
              <a:rPr lang="tr-TR" sz="3400" dirty="0" smtClean="0"/>
              <a:t>      e) Üniversitedeki Türk Dili ve Edebiyatı ile filoloji bölümlerinde uygulanan dil öğretimi metotlarını geliştirmek için çalışmalarda bulunmak;</a:t>
            </a:r>
          </a:p>
          <a:p>
            <a:pPr>
              <a:buNone/>
            </a:pPr>
            <a:r>
              <a:rPr lang="tr-TR" sz="3400" dirty="0" smtClean="0"/>
              <a:t/>
            </a:r>
            <a:br>
              <a:rPr lang="tr-TR" sz="3400" dirty="0" smtClean="0"/>
            </a:br>
            <a:r>
              <a:rPr lang="tr-TR" sz="3400" dirty="0" smtClean="0"/>
              <a:t>f) Turizm bakanlığı, Kültür Bakanlığı ve TRT vb. ilgili kuruluşlarla işbirliği yapmak, Türkçeyi öğreten ve Türkçeyi tanıtan film, videokaseti, bantlar hazırlamak kitaplar ve broşürler yayınlamak;</a:t>
            </a:r>
          </a:p>
          <a:p>
            <a:pPr>
              <a:buNone/>
            </a:pPr>
            <a:r>
              <a:rPr lang="tr-TR" sz="3400" dirty="0" smtClean="0"/>
              <a:t/>
            </a:r>
            <a:br>
              <a:rPr lang="tr-TR" sz="3400" dirty="0" smtClean="0"/>
            </a:br>
            <a:r>
              <a:rPr lang="tr-TR" sz="3400" dirty="0" smtClean="0"/>
              <a:t>g) Üniversitelerdeki Türk Dili ve Edebiyatı bölümleri ile benzer birimlerin son sınıf öğrencilerine ve mezunlara mesleki tecrübeye yönelik eğitim programları düzenlemek;</a:t>
            </a:r>
          </a:p>
          <a:p>
            <a:pPr>
              <a:buNone/>
            </a:pPr>
            <a:r>
              <a:rPr lang="tr-TR" sz="3400" dirty="0" smtClean="0"/>
              <a:t> </a:t>
            </a:r>
          </a:p>
          <a:p>
            <a:pPr>
              <a:buNone/>
            </a:pPr>
            <a:r>
              <a:rPr lang="tr-TR" sz="3400" dirty="0" smtClean="0"/>
              <a:t>     h) Türk dili öğretiminin daha verimli hale getirilebilme için Türkçe ile yabancı diller arasında karşılaştırmalı çalışmalarda bulunmak;</a:t>
            </a:r>
          </a:p>
          <a:p>
            <a:pPr>
              <a:buNone/>
            </a:pPr>
            <a:r>
              <a:rPr lang="tr-TR" sz="3400" dirty="0" smtClean="0"/>
              <a:t/>
            </a:r>
            <a:br>
              <a:rPr lang="tr-TR" sz="3400" dirty="0" smtClean="0"/>
            </a:br>
            <a:r>
              <a:rPr lang="tr-TR" sz="3400" dirty="0" smtClean="0"/>
              <a:t>ı) Dil öğretimi metotlarıyla ilgili araştırma, inceleme ve uygulamalar yapmak;</a:t>
            </a:r>
          </a:p>
          <a:p>
            <a:pPr>
              <a:buNone/>
            </a:pPr>
            <a:r>
              <a:rPr lang="tr-TR" sz="3400" dirty="0" smtClean="0"/>
              <a:t/>
            </a:r>
            <a:br>
              <a:rPr lang="tr-TR" sz="3400" dirty="0" smtClean="0"/>
            </a:br>
            <a:r>
              <a:rPr lang="tr-TR" sz="3400" dirty="0" smtClean="0"/>
              <a:t>i) Yurt dışında yaşayan Türk çocuklarına, Türk dilini gereği kadar öğrenebilmeleri için kısa süreli uyum kursları düzenlemek;</a:t>
            </a:r>
          </a:p>
          <a:p>
            <a:pPr>
              <a:buNone/>
            </a:pPr>
            <a:r>
              <a:rPr lang="tr-TR" sz="3400" dirty="0" smtClean="0"/>
              <a:t>      j) Bilimsel çalışmaları desteklemek amacıyla çeşitli dillerde çeviriler yapmak;</a:t>
            </a:r>
          </a:p>
          <a:p>
            <a:pPr>
              <a:buNone/>
            </a:pPr>
            <a:r>
              <a:rPr lang="tr-TR" sz="3400" dirty="0" smtClean="0"/>
              <a:t>     k) Dil sınavları düzenlemek;</a:t>
            </a:r>
          </a:p>
          <a:p>
            <a:pPr>
              <a:buNone/>
            </a:pPr>
            <a:r>
              <a:rPr lang="tr-TR" sz="3400" dirty="0" smtClean="0"/>
              <a:t>     l) İlk ve orta öğretim öğrencilerinin yabancı dillerini geliştirmeye yönelik sosyal ve kültürel destekli kurslar açmak.</a:t>
            </a:r>
          </a:p>
          <a:p>
            <a:endParaRPr lang="tr-TR" dirty="0" smtClean="0"/>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71600" y="116632"/>
            <a:ext cx="7715200" cy="1008112"/>
          </a:xfrm>
        </p:spPr>
        <p:txBody>
          <a:bodyPr>
            <a:normAutofit/>
          </a:bodyPr>
          <a:lstStyle/>
          <a:p>
            <a:r>
              <a:rPr lang="tr-TR" sz="3200" b="1" dirty="0" smtClean="0"/>
              <a:t>Fiziksel Yapı</a:t>
            </a:r>
            <a:endParaRPr lang="tr-TR" sz="3200" b="1" dirty="0"/>
          </a:p>
        </p:txBody>
      </p:sp>
      <p:pic>
        <p:nvPicPr>
          <p:cNvPr id="2051" name="Picture 3"/>
          <p:cNvPicPr>
            <a:picLocks noChangeAspect="1" noChangeArrowheads="1"/>
          </p:cNvPicPr>
          <p:nvPr/>
        </p:nvPicPr>
        <p:blipFill>
          <a:blip r:embed="rId2" cstate="print"/>
          <a:srcRect/>
          <a:stretch>
            <a:fillRect/>
          </a:stretch>
        </p:blipFill>
        <p:spPr bwMode="auto">
          <a:xfrm>
            <a:off x="971600" y="1052736"/>
            <a:ext cx="8172399" cy="52639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259632" y="704088"/>
            <a:ext cx="7427168" cy="564672"/>
          </a:xfrm>
        </p:spPr>
        <p:txBody>
          <a:bodyPr>
            <a:normAutofit/>
          </a:bodyPr>
          <a:lstStyle/>
          <a:p>
            <a:r>
              <a:rPr lang="tr-TR" sz="2400" b="1" dirty="0" smtClean="0"/>
              <a:t>Eğitim Hizmetleri</a:t>
            </a:r>
            <a:endParaRPr lang="tr-TR" sz="2400" dirty="0"/>
          </a:p>
        </p:txBody>
      </p:sp>
      <p:pic>
        <p:nvPicPr>
          <p:cNvPr id="26626" name="Picture 2"/>
          <p:cNvPicPr>
            <a:picLocks noGrp="1" noChangeAspect="1" noChangeArrowheads="1"/>
          </p:cNvPicPr>
          <p:nvPr>
            <p:ph idx="1"/>
          </p:nvPr>
        </p:nvPicPr>
        <p:blipFill>
          <a:blip r:embed="rId2" cstate="print"/>
          <a:stretch>
            <a:fillRect/>
          </a:stretch>
        </p:blipFill>
        <p:spPr bwMode="auto">
          <a:xfrm>
            <a:off x="1259632" y="1124744"/>
            <a:ext cx="6192688" cy="51998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764704"/>
            <a:ext cx="8013576" cy="1143000"/>
          </a:xfrm>
        </p:spPr>
        <p:txBody>
          <a:bodyPr>
            <a:normAutofit/>
          </a:bodyPr>
          <a:lstStyle/>
          <a:p>
            <a:r>
              <a:rPr lang="tr-TR" sz="2000" b="1" dirty="0" smtClean="0"/>
              <a:t>SİİRT ÜNİVERSİTESİ TÖMER  KURSU ÜCRET TABLOSU</a:t>
            </a:r>
            <a:endParaRPr lang="tr-TR" sz="20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755576" y="2204865"/>
            <a:ext cx="6912768" cy="23762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5127848"/>
          </a:xfrm>
        </p:spPr>
        <p:txBody>
          <a:bodyPr>
            <a:normAutofit/>
          </a:bodyPr>
          <a:lstStyle/>
          <a:p>
            <a:pPr>
              <a:buNone/>
            </a:pPr>
            <a:r>
              <a:rPr lang="tr-TR" sz="2800" dirty="0" smtClean="0"/>
              <a:t>   </a:t>
            </a:r>
            <a:r>
              <a:rPr lang="tr-TR" sz="1800" b="1" dirty="0" smtClean="0"/>
              <a:t>Piknik Etkinliği:</a:t>
            </a:r>
            <a:r>
              <a:rPr lang="tr-TR" sz="1800" dirty="0" smtClean="0"/>
              <a:t> TÖMER bünyesinde öğrenim gören öğrencilere  yönelik çeşitli sosyal etkinlikler düzenlenmektedir.</a:t>
            </a:r>
          </a:p>
          <a:p>
            <a:pPr>
              <a:buNone/>
            </a:pPr>
            <a:endParaRPr lang="tr-TR" sz="2800" dirty="0" smtClean="0"/>
          </a:p>
          <a:p>
            <a:pPr>
              <a:buNone/>
            </a:pPr>
            <a:endParaRPr lang="tr-TR" sz="2800" dirty="0"/>
          </a:p>
        </p:txBody>
      </p:sp>
      <p:pic>
        <p:nvPicPr>
          <p:cNvPr id="3074" name="Picture 2" descr="C:\Users\bil\Desktop\201655105536604.jpg"/>
          <p:cNvPicPr>
            <a:picLocks noChangeAspect="1" noChangeArrowheads="1"/>
          </p:cNvPicPr>
          <p:nvPr/>
        </p:nvPicPr>
        <p:blipFill>
          <a:blip r:embed="rId2" cstate="print"/>
          <a:srcRect/>
          <a:stretch>
            <a:fillRect/>
          </a:stretch>
        </p:blipFill>
        <p:spPr bwMode="auto">
          <a:xfrm>
            <a:off x="827584" y="2132857"/>
            <a:ext cx="6840760" cy="4163168"/>
          </a:xfrm>
          <a:prstGeom prst="rect">
            <a:avLst/>
          </a:prstGeom>
          <a:noFill/>
        </p:spPr>
      </p:pic>
      <p:sp>
        <p:nvSpPr>
          <p:cNvPr id="5" name="4 Başlık"/>
          <p:cNvSpPr>
            <a:spLocks noGrp="1"/>
          </p:cNvSpPr>
          <p:nvPr>
            <p:ph type="title"/>
          </p:nvPr>
        </p:nvSpPr>
        <p:spPr>
          <a:xfrm>
            <a:off x="827584" y="704088"/>
            <a:ext cx="7859216" cy="564672"/>
          </a:xfrm>
        </p:spPr>
        <p:txBody>
          <a:bodyPr>
            <a:normAutofit/>
          </a:bodyPr>
          <a:lstStyle/>
          <a:p>
            <a:r>
              <a:rPr lang="tr-TR" sz="2800" b="1" dirty="0" smtClean="0"/>
              <a:t>ETKİNLİKLER</a:t>
            </a:r>
            <a:endParaRPr lang="tr-TR" sz="28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564672"/>
          </a:xfrm>
        </p:spPr>
        <p:txBody>
          <a:bodyPr>
            <a:normAutofit fontScale="90000"/>
          </a:bodyPr>
          <a:lstStyle/>
          <a:p>
            <a:r>
              <a:rPr lang="tr-TR" dirty="0" smtClean="0"/>
              <a:t>KONFERANS</a:t>
            </a:r>
            <a:endParaRPr lang="tr-TR" dirty="0"/>
          </a:p>
        </p:txBody>
      </p:sp>
      <p:sp>
        <p:nvSpPr>
          <p:cNvPr id="3" name="2 İçerik Yer Tutucusu"/>
          <p:cNvSpPr>
            <a:spLocks noGrp="1"/>
          </p:cNvSpPr>
          <p:nvPr>
            <p:ph idx="1"/>
          </p:nvPr>
        </p:nvSpPr>
        <p:spPr>
          <a:xfrm>
            <a:off x="457200" y="1196752"/>
            <a:ext cx="8229600" cy="5127848"/>
          </a:xfrm>
        </p:spPr>
        <p:txBody>
          <a:bodyPr/>
          <a:lstStyle/>
          <a:p>
            <a:pPr>
              <a:buNone/>
            </a:pPr>
            <a:r>
              <a:rPr lang="tr-TR" sz="1800" b="1" dirty="0" err="1" smtClean="0"/>
              <a:t>Ensar</a:t>
            </a:r>
            <a:r>
              <a:rPr lang="tr-TR" sz="1800" b="1" dirty="0" smtClean="0"/>
              <a:t> Ve Muhacir İlişkileri Bağlamında Adaptasyon Konulu Konferans</a:t>
            </a:r>
          </a:p>
          <a:p>
            <a:endParaRPr lang="tr-TR" dirty="0"/>
          </a:p>
        </p:txBody>
      </p:sp>
      <p:pic>
        <p:nvPicPr>
          <p:cNvPr id="4098" name="Picture 2" descr="C:\Users\bil\Desktop\2016329151159840.jpg"/>
          <p:cNvPicPr>
            <a:picLocks noChangeAspect="1" noChangeArrowheads="1"/>
          </p:cNvPicPr>
          <p:nvPr/>
        </p:nvPicPr>
        <p:blipFill>
          <a:blip r:embed="rId2" cstate="print"/>
          <a:srcRect/>
          <a:stretch>
            <a:fillRect/>
          </a:stretch>
        </p:blipFill>
        <p:spPr bwMode="auto">
          <a:xfrm>
            <a:off x="683568" y="1772817"/>
            <a:ext cx="7272808" cy="4772644"/>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bil\Desktop\201632915120438.jpg"/>
          <p:cNvPicPr>
            <a:picLocks noGrp="1" noChangeAspect="1" noChangeArrowheads="1"/>
          </p:cNvPicPr>
          <p:nvPr>
            <p:ph idx="1"/>
          </p:nvPr>
        </p:nvPicPr>
        <p:blipFill>
          <a:blip r:embed="rId2" cstate="print"/>
          <a:srcRect/>
          <a:stretch>
            <a:fillRect/>
          </a:stretch>
        </p:blipFill>
        <p:spPr bwMode="auto">
          <a:xfrm>
            <a:off x="1115616" y="980729"/>
            <a:ext cx="6840760" cy="534387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548680"/>
            <a:ext cx="7859216" cy="2016224"/>
          </a:xfrm>
        </p:spPr>
        <p:txBody>
          <a:bodyPr>
            <a:normAutofit fontScale="90000"/>
          </a:bodyPr>
          <a:lstStyle/>
          <a:p>
            <a:r>
              <a:rPr lang="tr-TR" sz="3600" b="1" dirty="0" smtClean="0"/>
              <a:t/>
            </a:r>
            <a:br>
              <a:rPr lang="tr-TR" sz="3600" b="1" dirty="0" smtClean="0"/>
            </a:br>
            <a:r>
              <a:rPr lang="tr-TR" sz="3100" b="1" dirty="0" smtClean="0"/>
              <a:t>HABERLER</a:t>
            </a:r>
            <a:br>
              <a:rPr lang="tr-TR" sz="3100" b="1" dirty="0" smtClean="0"/>
            </a:br>
            <a:r>
              <a:rPr lang="tr-TR" sz="3100" b="1" dirty="0" smtClean="0"/>
              <a:t>(Ulusal Gazete ve Televizyonlarda Çıkan Haberler)</a:t>
            </a:r>
            <a:r>
              <a:rPr lang="tr-TR" sz="2400" dirty="0" smtClean="0"/>
              <a:t/>
            </a:r>
            <a:br>
              <a:rPr lang="tr-TR" sz="2400" dirty="0" smtClean="0"/>
            </a:br>
            <a:endParaRPr lang="tr-TR" sz="2800" dirty="0"/>
          </a:p>
        </p:txBody>
      </p:sp>
      <p:sp>
        <p:nvSpPr>
          <p:cNvPr id="3" name="2 İçerik Yer Tutucusu"/>
          <p:cNvSpPr>
            <a:spLocks noGrp="1"/>
          </p:cNvSpPr>
          <p:nvPr>
            <p:ph idx="1"/>
          </p:nvPr>
        </p:nvSpPr>
        <p:spPr>
          <a:xfrm>
            <a:off x="457200" y="2420888"/>
            <a:ext cx="8229600" cy="3903712"/>
          </a:xfrm>
        </p:spPr>
        <p:txBody>
          <a:bodyPr>
            <a:normAutofit/>
          </a:bodyPr>
          <a:lstStyle/>
          <a:p>
            <a:r>
              <a:rPr lang="tr-TR" sz="2400" dirty="0" smtClean="0"/>
              <a:t>TRT GAP Radyosunda 13 Kasım 2017 tarihinde , Siirt Üniversitesi Türkçe Öğretimi Uygulama ve Araştırma Merkezi Müdürlüğünde “Suriyeli Öğrencilerin Türk Eğitim Sistemine </a:t>
            </a:r>
            <a:r>
              <a:rPr lang="tr-TR" sz="2400" dirty="0" err="1" smtClean="0"/>
              <a:t>Entegrasyonu”konulu</a:t>
            </a:r>
            <a:r>
              <a:rPr lang="tr-TR" sz="2400" dirty="0" smtClean="0"/>
              <a:t> Canlı Yayın</a:t>
            </a:r>
          </a:p>
          <a:p>
            <a:pPr>
              <a:buNone/>
            </a:pPr>
            <a:endParaRPr lang="tr-TR" sz="2400" b="1" dirty="0" smtClean="0"/>
          </a:p>
          <a:p>
            <a:r>
              <a:rPr lang="tr-TR" sz="2400" dirty="0" smtClean="0"/>
              <a:t>Siirt Üniversitesi Türkçe Öğretimi Uygulama ve Araştırma Merkezi’ne Yoğun İlgi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çerik Yer Tutucusu" descr="turkce-ogrenim-merkezi-siirt-universitesi-1.jpg"/>
          <p:cNvPicPr>
            <a:picLocks noGrp="1" noChangeAspect="1"/>
          </p:cNvPicPr>
          <p:nvPr>
            <p:ph idx="1"/>
          </p:nvPr>
        </p:nvPicPr>
        <p:blipFill>
          <a:blip r:embed="rId2" cstate="print"/>
          <a:stretch>
            <a:fillRect/>
          </a:stretch>
        </p:blipFill>
        <p:spPr>
          <a:xfrm>
            <a:off x="624664" y="1412777"/>
            <a:ext cx="7894671" cy="4911824"/>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4" name="3 İçerik Yer Tutucusu" descr="http://siubasin.com/wp-content/uploads/turkce-ogrenim-merkezi-siirt-universitesi-2.jpg"/>
          <p:cNvPicPr>
            <a:picLocks noGrp="1"/>
          </p:cNvPicPr>
          <p:nvPr>
            <p:ph idx="1"/>
          </p:nvPr>
        </p:nvPicPr>
        <p:blipFill>
          <a:blip r:embed="rId2" cstate="print"/>
          <a:srcRect/>
          <a:stretch>
            <a:fillRect/>
          </a:stretch>
        </p:blipFill>
        <p:spPr bwMode="auto">
          <a:xfrm>
            <a:off x="1043608" y="1268760"/>
            <a:ext cx="6776417" cy="45279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fontScale="47500" lnSpcReduction="20000"/>
          </a:bodyPr>
          <a:lstStyle/>
          <a:p>
            <a:pPr>
              <a:buNone/>
            </a:pPr>
            <a:r>
              <a:rPr lang="tr-TR" b="1" dirty="0" smtClean="0"/>
              <a:t>       </a:t>
            </a:r>
            <a:r>
              <a:rPr lang="tr-TR" sz="4400" b="1" dirty="0" smtClean="0"/>
              <a:t>SUNUŞ</a:t>
            </a:r>
            <a:endParaRPr lang="tr-TR" sz="4400" dirty="0" smtClean="0"/>
          </a:p>
          <a:p>
            <a:pPr>
              <a:buNone/>
            </a:pPr>
            <a:endParaRPr lang="tr-TR" dirty="0" smtClean="0"/>
          </a:p>
          <a:p>
            <a:pPr algn="just"/>
            <a:r>
              <a:rPr lang="tr-TR" sz="3600" dirty="0" smtClean="0">
                <a:latin typeface="Times New Roman" pitchFamily="18" charset="0"/>
                <a:cs typeface="Times New Roman" pitchFamily="18" charset="0"/>
              </a:rPr>
              <a:t>Siirt Üniversitesi TÖMER, dünyanın önde gelen dil ve kültür merkezleri örnek alınarak, Yabancılara Türkçeyi öğretmek, Türkiye’yi ve Türk kültürünü tanıtmak, yurt dışında yaşayan ve ülkeye dönen Türk çocuklarına ve diğer isteklilere Türkçe öğretmek amacıyla “Türkçe Öğretim Merkezi (TÖMER)” adıyla 2014  yılında kurulmuştur. Üniversite bünyesinde açılacak bütün ön lisans, lisans ve  yüksek lisans programlarına yurt dışından alınacak öğrencilerin dil öğretimlerini  sağlayabilmeleri bu merkez sayesinde gerçekleşecektir.</a:t>
            </a:r>
          </a:p>
          <a:p>
            <a:pPr algn="just">
              <a:buNone/>
            </a:pPr>
            <a:r>
              <a:rPr lang="tr-TR" sz="3600" dirty="0" smtClean="0">
                <a:latin typeface="Times New Roman" pitchFamily="18" charset="0"/>
                <a:cs typeface="Times New Roman" pitchFamily="18" charset="0"/>
              </a:rPr>
              <a:t> </a:t>
            </a:r>
          </a:p>
          <a:p>
            <a:pPr algn="just"/>
            <a:r>
              <a:rPr lang="tr-TR" sz="3600" dirty="0" smtClean="0">
                <a:latin typeface="Times New Roman" pitchFamily="18" charset="0"/>
                <a:cs typeface="Times New Roman" pitchFamily="18" charset="0"/>
              </a:rPr>
              <a:t>Dil öğrenmenin önemli bir ihtiyaç haline geldiği modern dünyada, insanların büyük bir kısmı birden fazla dille iletişim kurabilmektedir. Genel anlamda günlük yaşantı, kültürel faaliyetler, turizm ve göç gibi sebeplere bağlı olarak ortaya çıkan bu durum, geleceğin dünyasında daha da önem kazanacaktır. Bu itibarla Siirt Üniversitesi bünyesinde kurulan TÖMER, sevgi ve barış dili olan Türkçeyi öğrenmek isteyen yabancılar için önemli fırsatlar sunmaktadır. Merkez kabul görmüş öğretim model ve yöntemlerinin rehberliğinde, modern eğitim teknolojinin bütün imkânlarını katılımcıların hizmetine sunmak amacıyla kurulmuştur.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 name="3 İçerik Yer Tutucusu" descr="tomer--1-siirt-20171128134223249.jpeg"/>
          <p:cNvPicPr>
            <a:picLocks noChangeAspect="1"/>
          </p:cNvPicPr>
          <p:nvPr/>
        </p:nvPicPr>
        <p:blipFill>
          <a:blip r:embed="rId2" cstate="print"/>
          <a:stretch>
            <a:fillRect/>
          </a:stretch>
        </p:blipFill>
        <p:spPr>
          <a:xfrm>
            <a:off x="827584" y="1196753"/>
            <a:ext cx="7416824" cy="5127848"/>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775920"/>
          </a:xfrm>
        </p:spPr>
        <p:txBody>
          <a:bodyPr>
            <a:normAutofit fontScale="85000" lnSpcReduction="20000"/>
          </a:bodyPr>
          <a:lstStyle/>
          <a:p>
            <a:pPr>
              <a:buNone/>
            </a:pPr>
            <a:r>
              <a:rPr lang="tr-TR" b="1" dirty="0" smtClean="0"/>
              <a:t>     </a:t>
            </a:r>
            <a:r>
              <a:rPr lang="tr-TR" sz="3100" b="1" dirty="0" smtClean="0"/>
              <a:t>Yapılan Protokoller ve Projeler</a:t>
            </a:r>
          </a:p>
          <a:p>
            <a:endParaRPr lang="tr-TR" dirty="0" smtClean="0"/>
          </a:p>
          <a:p>
            <a:r>
              <a:rPr lang="tr-TR" dirty="0" smtClean="0"/>
              <a:t>Yurtdışı Türkler ve Akraba Topluluklar Başkanlığı(YTB) ile Siirt Üniversitesi Arasında ‘’Türkiye Burslusu Uluslar arası Öğrencilere Türkçe Hazırlık Eğitimi Verilmesine İlişkin Protokol İmzalandı.</a:t>
            </a:r>
          </a:p>
          <a:p>
            <a:pPr>
              <a:buNone/>
            </a:pPr>
            <a:endParaRPr lang="tr-TR" dirty="0" smtClean="0"/>
          </a:p>
          <a:p>
            <a:r>
              <a:rPr lang="tr-TR" dirty="0" smtClean="0"/>
              <a:t>Yunus Emre Enstitüsü ve Siirt Üniversitesi Arasında Protokol İmzalandı. Yunus Emre Enstitüsü tarafından hazırlanan “Yedi İklim Türkçe Setinde”</a:t>
            </a:r>
            <a:r>
              <a:rPr lang="tr-TR" dirty="0" smtClean="0">
                <a:solidFill>
                  <a:srgbClr val="FF0000"/>
                </a:solidFill>
              </a:rPr>
              <a:t> </a:t>
            </a:r>
            <a:r>
              <a:rPr lang="tr-TR" dirty="0" smtClean="0"/>
              <a:t>yetişkinlerin yabancı dil olarak Türkçe öğrenme ihtiyaçlarına uygun metin ve görsel seçimine özen gösterildiğinden dolayı kitap alımlarımız Yunus Emre Enstitüsünden yapılmaktadır. </a:t>
            </a:r>
          </a:p>
          <a:p>
            <a:pPr>
              <a:buNone/>
            </a:pPr>
            <a:endParaRPr lang="tr-TR" dirty="0" smtClean="0"/>
          </a:p>
          <a:p>
            <a:r>
              <a:rPr lang="tr-TR" dirty="0" smtClean="0"/>
              <a:t>Siirt Üniversitesi ve Milli Eğitim Bakanlığı işbirliği ile </a:t>
            </a:r>
            <a:r>
              <a:rPr lang="tr-TR" sz="2400" dirty="0" smtClean="0"/>
              <a:t>“Suriyelilerin Türk Eğitim Sistemine Entegrasyonunun </a:t>
            </a:r>
            <a:r>
              <a:rPr lang="tr-TR" sz="2400" dirty="0" err="1" smtClean="0"/>
              <a:t>Desteklenmesi”Projesi</a:t>
            </a:r>
            <a:r>
              <a:rPr lang="tr-TR" sz="2400" dirty="0" smtClean="0"/>
              <a:t> kapsamında ilimizde Suriyeli öğrenciler için atanan 20 öğretmene “</a:t>
            </a:r>
            <a:r>
              <a:rPr lang="tr-TR" sz="2400" dirty="0" err="1" smtClean="0"/>
              <a:t>YabancI</a:t>
            </a:r>
            <a:r>
              <a:rPr lang="tr-TR" sz="2400" dirty="0" smtClean="0"/>
              <a:t> Dil Olarak Türkçe Öğretimi Sertifika </a:t>
            </a:r>
            <a:r>
              <a:rPr lang="tr-TR" sz="2400" dirty="0" err="1" smtClean="0"/>
              <a:t>Programı”düzenlendi</a:t>
            </a:r>
            <a:r>
              <a:rPr lang="tr-TR" sz="2400" dirty="0" smtClean="0"/>
              <a:t>.</a:t>
            </a:r>
            <a:endParaRPr lang="tr-TR" dirty="0" smtClean="0"/>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55000" lnSpcReduction="20000"/>
          </a:bodyPr>
          <a:lstStyle/>
          <a:p>
            <a:pPr>
              <a:buNone/>
            </a:pPr>
            <a:r>
              <a:rPr lang="tr-TR" b="1" dirty="0" smtClean="0"/>
              <a:t>      Üstünlükler </a:t>
            </a:r>
            <a:endParaRPr lang="tr-TR" dirty="0" smtClean="0"/>
          </a:p>
          <a:p>
            <a:pPr algn="just"/>
            <a:r>
              <a:rPr lang="tr-TR" dirty="0" smtClean="0"/>
              <a:t>İlimizin çevre ülkelerden göç almış olması, yabancı uyruklu öğrencilerin üniversitemizi tanımasına olanak sağlamıştır. Müdürlüğümüz de yeni açılmış Uygulama ve Araştırma merkezi olmasına rağmen kısa sürede öğrenci alarak eğitim öğretime başlamıştır</a:t>
            </a:r>
            <a:r>
              <a:rPr lang="tr-TR" i="1" dirty="0" smtClean="0"/>
              <a:t>.</a:t>
            </a:r>
          </a:p>
          <a:p>
            <a:pPr algn="just"/>
            <a:r>
              <a:rPr lang="tr-TR" i="1" dirty="0" smtClean="0"/>
              <a:t>Genç ve dinamik bir kadro </a:t>
            </a:r>
          </a:p>
          <a:p>
            <a:pPr algn="just"/>
            <a:r>
              <a:rPr lang="tr-TR" i="1" dirty="0" smtClean="0"/>
              <a:t>Alanında uzman öğretim elemanları</a:t>
            </a:r>
          </a:p>
          <a:p>
            <a:pPr algn="just"/>
            <a:r>
              <a:rPr lang="tr-TR" i="1" dirty="0" smtClean="0"/>
              <a:t>TÖMER ücretinin </a:t>
            </a:r>
            <a:r>
              <a:rPr lang="tr-TR" i="1" dirty="0" err="1" smtClean="0"/>
              <a:t>Türkiyede’ki</a:t>
            </a:r>
            <a:r>
              <a:rPr lang="tr-TR" i="1" dirty="0" smtClean="0"/>
              <a:t> diğer TÖMER’lere nazaran çok daha düşük olması</a:t>
            </a:r>
          </a:p>
          <a:p>
            <a:pPr>
              <a:buNone/>
            </a:pPr>
            <a:endParaRPr lang="tr-TR" b="1" dirty="0" smtClean="0"/>
          </a:p>
          <a:p>
            <a:pPr>
              <a:buNone/>
            </a:pPr>
            <a:r>
              <a:rPr lang="tr-TR" b="1" dirty="0" smtClean="0"/>
              <a:t>      Zayıflıklar</a:t>
            </a:r>
            <a:endParaRPr lang="tr-TR" dirty="0" smtClean="0"/>
          </a:p>
          <a:p>
            <a:pPr algn="just"/>
            <a:r>
              <a:rPr lang="tr-TR" dirty="0" smtClean="0"/>
              <a:t>Bina Eksikliği</a:t>
            </a:r>
          </a:p>
          <a:p>
            <a:pPr algn="just"/>
            <a:r>
              <a:rPr lang="tr-TR" dirty="0" smtClean="0"/>
              <a:t>Kayıt yapmak için gelen öğrencilerin her birinin farklı tarihlerde ilimize gelmesi</a:t>
            </a:r>
          </a:p>
          <a:p>
            <a:pPr algn="just"/>
            <a:r>
              <a:rPr lang="tr-TR" dirty="0" smtClean="0"/>
              <a:t>Otomasyon  Sistemi Eksikliği</a:t>
            </a:r>
          </a:p>
          <a:p>
            <a:pPr algn="just"/>
            <a:r>
              <a:rPr lang="tr-TR" dirty="0" smtClean="0"/>
              <a:t>Özellikle  Suriyeli  öğrencilerin, TÖMER dışında Türkçe yerine kendi anadillerini kullanıyor olmaları</a:t>
            </a:r>
          </a:p>
          <a:p>
            <a:pPr algn="just">
              <a:buNone/>
            </a:pPr>
            <a:r>
              <a:rPr lang="tr-TR" dirty="0" smtClean="0"/>
              <a:t> </a:t>
            </a:r>
          </a:p>
          <a:p>
            <a:pPr>
              <a:buNone/>
            </a:pPr>
            <a:r>
              <a:rPr lang="tr-TR" b="1" dirty="0" smtClean="0"/>
              <a:t>      Değerlendirme</a:t>
            </a:r>
            <a:endParaRPr lang="tr-TR" dirty="0" smtClean="0"/>
          </a:p>
          <a:p>
            <a:pPr algn="just"/>
            <a:r>
              <a:rPr lang="tr-TR" dirty="0" smtClean="0"/>
              <a:t>Siirt Üniversitesi TÖMER’de öğrenim gören yabancı uyruklu öğrencilerimiz için Siirt </a:t>
            </a:r>
            <a:r>
              <a:rPr lang="tr-TR" b="1" dirty="0" smtClean="0"/>
              <a:t> ve çevresini tanıtıcı sosyal ve kültürel geziler</a:t>
            </a:r>
            <a:r>
              <a:rPr lang="tr-TR" dirty="0" smtClean="0"/>
              <a:t> düzenlenecektir. Ayrıca öğrencilerimizin, üniversitemiz bünyesinde yapılan çeşitli etkinliklere aktif olarak katılımı sağlanacaktır.</a:t>
            </a:r>
          </a:p>
          <a:p>
            <a:pPr algn="just">
              <a:buNone/>
            </a:pPr>
            <a:r>
              <a:rPr lang="tr-TR" dirty="0" smtClean="0"/>
              <a:t>     Sosyal sorumluluk projesi kapsamında TÖMER öğrencileri ile üniversitemizdeki diğer öğrenciler arasında </a:t>
            </a:r>
            <a:r>
              <a:rPr lang="tr-TR" b="1" dirty="0" smtClean="0"/>
              <a:t>Türkçe konuşma</a:t>
            </a:r>
            <a:r>
              <a:rPr lang="tr-TR" dirty="0" smtClean="0"/>
              <a:t> </a:t>
            </a:r>
            <a:r>
              <a:rPr lang="tr-TR" b="1" dirty="0" smtClean="0"/>
              <a:t>grupları </a:t>
            </a:r>
            <a:r>
              <a:rPr lang="tr-TR" dirty="0" smtClean="0"/>
              <a:t>oluşturulacaktır. Öğrencilerimizin, </a:t>
            </a:r>
            <a:r>
              <a:rPr lang="tr-TR" b="1" dirty="0" smtClean="0"/>
              <a:t>tiyatro, müzik, resim, Türk halk oyunları, spor, edebiyat, şiir vb. öğrenci kulüplerine</a:t>
            </a:r>
            <a:r>
              <a:rPr lang="tr-TR" dirty="0" smtClean="0"/>
              <a:t> üye olmaları sağlanacaktır</a:t>
            </a:r>
            <a:r>
              <a:rPr lang="tr-TR" b="1" dirty="0" smtClean="0"/>
              <a:t>.  </a:t>
            </a:r>
          </a:p>
          <a:p>
            <a:pPr algn="just">
              <a:buNone/>
            </a:pPr>
            <a:r>
              <a:rPr lang="tr-TR" dirty="0" smtClean="0"/>
              <a:t>     Önümüzdeki dönemlerde mevcut sayıyı artırmak noktasında yeni hedefler belirlenmiş ve bu hedefler doğrultusunda gerekli girişimler yapılmaktadır.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fontScale="92500" lnSpcReduction="20000"/>
          </a:bodyPr>
          <a:lstStyle/>
          <a:p>
            <a:pPr algn="ctr">
              <a:buNone/>
            </a:pPr>
            <a:r>
              <a:rPr lang="tr-TR" sz="2600" b="1" dirty="0" smtClean="0"/>
              <a:t>    Misyon</a:t>
            </a:r>
            <a:endParaRPr lang="tr-TR" sz="2600" dirty="0" smtClean="0"/>
          </a:p>
          <a:p>
            <a:pPr lvl="0" fontAlgn="base"/>
            <a:r>
              <a:rPr lang="tr-TR" sz="2600" dirty="0" smtClean="0"/>
              <a:t>Yabancılara Türkçe öğretimi konusunda yapılacak her türlü faaliyete destekte bulunmak.</a:t>
            </a:r>
          </a:p>
          <a:p>
            <a:pPr lvl="0" fontAlgn="base"/>
            <a:r>
              <a:rPr lang="tr-TR" sz="2600" dirty="0" smtClean="0"/>
              <a:t>Yabancı öğrencilerin Türkçeyi öğrenebilecekleri sınıf ortamları oluşturmak.</a:t>
            </a:r>
          </a:p>
          <a:p>
            <a:pPr lvl="0" fontAlgn="base"/>
            <a:r>
              <a:rPr lang="tr-TR" sz="2600" dirty="0" smtClean="0"/>
              <a:t>Türk dilini sadece dil öğretimi olarak düşünmemek, aynı zamanda dille birlikte kültürümüzü de öğrencilere aktarmak ve bu amaçla sınıf dışı faaliyetler düzenlemek.</a:t>
            </a:r>
          </a:p>
          <a:p>
            <a:pPr lvl="0" fontAlgn="base"/>
            <a:r>
              <a:rPr lang="tr-TR" sz="2600" dirty="0" smtClean="0"/>
              <a:t>Hem Türkiye’de hem Türkiye dışında faaliyet gösteren dil öğretim merkezleri ile ilişkiler kurarak dil öğretimi konusunda bilgi paylaşımı yapmak.</a:t>
            </a:r>
          </a:p>
          <a:p>
            <a:pPr lvl="0" fontAlgn="base"/>
            <a:r>
              <a:rPr lang="tr-TR" sz="2600" dirty="0" smtClean="0"/>
              <a:t>Yabancılara Türkçe öğretimi konusunda akademik çalışmalara ortam hazırlamak.</a:t>
            </a:r>
          </a:p>
          <a:p>
            <a:pPr lvl="0" fontAlgn="base"/>
            <a:r>
              <a:rPr lang="tr-TR" sz="2600" dirty="0" smtClean="0"/>
              <a:t>Üniversitemiz bünyesinde Yabancılara Türkçe Öğretimi Yüksek Lisans programına uygulama çalışmalarında yardımcı olmak.</a:t>
            </a:r>
          </a:p>
          <a:p>
            <a:pPr lvl="0" fontAlgn="base"/>
            <a:endParaRPr lang="tr-TR" dirty="0" smtClean="0"/>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3"/>
            <a:ext cx="8229600" cy="4896544"/>
          </a:xfrm>
        </p:spPr>
        <p:txBody>
          <a:bodyPr>
            <a:normAutofit/>
          </a:bodyPr>
          <a:lstStyle/>
          <a:p>
            <a:pPr algn="ctr">
              <a:buNone/>
            </a:pPr>
            <a:endParaRPr lang="tr-TR" b="1" dirty="0" smtClean="0"/>
          </a:p>
          <a:p>
            <a:pPr algn="ctr">
              <a:buNone/>
            </a:pPr>
            <a:r>
              <a:rPr lang="tr-TR" b="1" dirty="0" smtClean="0"/>
              <a:t>Vizyon</a:t>
            </a:r>
            <a:endParaRPr lang="tr-TR" dirty="0" smtClean="0"/>
          </a:p>
          <a:p>
            <a:pPr algn="just"/>
            <a:r>
              <a:rPr lang="tr-TR" sz="2200" dirty="0" smtClean="0"/>
              <a:t>Bir dilin yabancılara öğretiminde gerçekleşecek çalışmalar hem kurumsal hem de uygulama olarak nitelikli olmalıdır. Bu durumun farkında olarak Türkçeyi yabancılara öğretirken bilimsel ve çağdaş gelişmelerin ışığında, Avrupa Dilleri Ortak Çerçeve Programına uygun olarak eğitim ve öğretim faaliyetlerini gerçekleştirmektir. Siirt Üniversitesi TÖMER, bu alanda çalışmalar yapmak, dil öğretiminde yeni gelişmelere ve uygulamalara ulaşmayı hedeflemektedir</a:t>
            </a:r>
            <a:r>
              <a:rPr lang="tr-TR" dirty="0" smtClean="0"/>
              <a:t>.</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827584" y="1052736"/>
            <a:ext cx="7859216" cy="936104"/>
          </a:xfrm>
        </p:spPr>
        <p:txBody>
          <a:bodyPr>
            <a:normAutofit/>
          </a:bodyPr>
          <a:lstStyle/>
          <a:p>
            <a:r>
              <a:rPr lang="tr-TR" sz="3200" b="1" dirty="0" smtClean="0"/>
              <a:t>Öğrenci Bilgileri</a:t>
            </a:r>
            <a:endParaRPr lang="tr-TR" sz="3200" b="1" dirty="0"/>
          </a:p>
        </p:txBody>
      </p:sp>
      <p:sp>
        <p:nvSpPr>
          <p:cNvPr id="3" name="2 İçerik Yer Tutucusu"/>
          <p:cNvSpPr>
            <a:spLocks noGrp="1"/>
          </p:cNvSpPr>
          <p:nvPr>
            <p:ph idx="1"/>
          </p:nvPr>
        </p:nvSpPr>
        <p:spPr>
          <a:xfrm>
            <a:off x="457200" y="1935480"/>
            <a:ext cx="8229600" cy="4013800"/>
          </a:xfrm>
        </p:spPr>
        <p:txBody>
          <a:bodyPr>
            <a:normAutofit/>
          </a:bodyPr>
          <a:lstStyle/>
          <a:p>
            <a:endParaRPr lang="tr-TR" sz="2400" b="1" dirty="0" smtClean="0"/>
          </a:p>
          <a:p>
            <a:pPr algn="just">
              <a:buNone/>
            </a:pPr>
            <a:r>
              <a:rPr lang="tr-TR" sz="2400" dirty="0" smtClean="0"/>
              <a:t>   Müdürlüğümüz bünyesinde Türkçe öğrenimi gören 46 yabancı uyruklu öğrencimiz bulunmaktadır.Bunlardan 34’ü erkek öğrenci, 12’si  kız öğrencidir. 31 Suriye, 8 Mısır, 3 Türkmenistan ve 4 Pakistan uyruklu  olmak üzere toplamda 46 öğrenci öğrenim görmektedir</a:t>
            </a:r>
            <a:r>
              <a:rPr lang="tr-TR" sz="2400" b="1" dirty="0" smtClean="0"/>
              <a:t>.  </a:t>
            </a:r>
          </a:p>
          <a:p>
            <a:endParaRPr lang="tr-TR" sz="1600" dirty="0" smtClean="0"/>
          </a:p>
          <a:p>
            <a:endParaRPr lang="tr-TR" sz="16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8229600" cy="1226400"/>
          </a:xfrm>
        </p:spPr>
        <p:txBody>
          <a:bodyPr>
            <a:noAutofit/>
          </a:bodyPr>
          <a:lstStyle/>
          <a:p>
            <a:r>
              <a:rPr lang="tr-TR" sz="2400" b="1" dirty="0" smtClean="0"/>
              <a:t>Örgüt Yapısı</a:t>
            </a:r>
            <a:r>
              <a:rPr lang="tr-TR" sz="2400" dirty="0" smtClean="0"/>
              <a:t/>
            </a:r>
            <a:br>
              <a:rPr lang="tr-TR" sz="2400" dirty="0" smtClean="0"/>
            </a:br>
            <a:r>
              <a:rPr lang="tr-TR" sz="1800" dirty="0" smtClean="0"/>
              <a:t>Türkçe Öğretimi Uygulama ve Araştırma Merkezi Müdürlüğünde örgüt yapısı aşağıdaki tabloda belirtildiği gibidir.</a:t>
            </a:r>
            <a:endParaRPr lang="tr-TR" sz="1800" dirty="0"/>
          </a:p>
        </p:txBody>
      </p:sp>
      <p:graphicFrame>
        <p:nvGraphicFramePr>
          <p:cNvPr id="6" name="5 İçerik Yer Tutucusu"/>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1196752"/>
            <a:ext cx="7560840" cy="648072"/>
          </a:xfrm>
        </p:spPr>
        <p:txBody>
          <a:bodyPr>
            <a:noAutofit/>
          </a:bodyPr>
          <a:lstStyle/>
          <a:p>
            <a:r>
              <a:rPr lang="tr-TR" sz="2800" b="1" dirty="0" smtClean="0"/>
              <a:t>Türkçe Öğretimi Uygulama ve Araştırma Merkezi Müdürlüğü  Yönetim Kurulu Üyeleri</a:t>
            </a:r>
            <a:endParaRPr lang="tr-TR" sz="2800" dirty="0"/>
          </a:p>
        </p:txBody>
      </p:sp>
      <p:pic>
        <p:nvPicPr>
          <p:cNvPr id="3075" name="Picture 3"/>
          <p:cNvPicPr>
            <a:picLocks noChangeAspect="1" noChangeArrowheads="1"/>
          </p:cNvPicPr>
          <p:nvPr/>
        </p:nvPicPr>
        <p:blipFill>
          <a:blip r:embed="rId2" cstate="print"/>
          <a:srcRect/>
          <a:stretch>
            <a:fillRect/>
          </a:stretch>
        </p:blipFill>
        <p:spPr bwMode="auto">
          <a:xfrm>
            <a:off x="971600" y="2132856"/>
            <a:ext cx="6984775" cy="37444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980728"/>
            <a:ext cx="7344816" cy="1368152"/>
          </a:xfrm>
        </p:spPr>
        <p:txBody>
          <a:bodyPr>
            <a:normAutofit fontScale="90000"/>
          </a:bodyPr>
          <a:lstStyle/>
          <a:p>
            <a:r>
              <a:rPr lang="tr-TR" sz="3200" b="1" dirty="0" smtClean="0"/>
              <a:t>Türkçe Öğretimi Uygulama ve Araştırma Merkezi Müdürlüğü Birim Kalite Kurulu Üyeleri  </a:t>
            </a:r>
            <a:endParaRPr lang="tr-TR" sz="3200" dirty="0"/>
          </a:p>
        </p:txBody>
      </p:sp>
      <p:pic>
        <p:nvPicPr>
          <p:cNvPr id="1029" name="Picture 5"/>
          <p:cNvPicPr>
            <a:picLocks noGrp="1" noChangeAspect="1" noChangeArrowheads="1"/>
          </p:cNvPicPr>
          <p:nvPr>
            <p:ph idx="1"/>
          </p:nvPr>
        </p:nvPicPr>
        <p:blipFill>
          <a:blip r:embed="rId2" cstate="print"/>
          <a:srcRect/>
          <a:stretch>
            <a:fillRect/>
          </a:stretch>
        </p:blipFill>
        <p:spPr bwMode="auto">
          <a:xfrm>
            <a:off x="1187624" y="1844824"/>
            <a:ext cx="6840760" cy="3600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908720"/>
            <a:ext cx="7859216" cy="864096"/>
          </a:xfrm>
        </p:spPr>
        <p:txBody>
          <a:bodyPr>
            <a:normAutofit fontScale="90000"/>
          </a:bodyPr>
          <a:lstStyle/>
          <a:p>
            <a:r>
              <a:rPr lang="tr-TR" sz="2700" b="1" dirty="0" smtClean="0"/>
              <a:t/>
            </a:r>
            <a:br>
              <a:rPr lang="tr-TR" sz="2700" b="1" dirty="0" smtClean="0"/>
            </a:br>
            <a:r>
              <a:rPr lang="tr-TR" sz="2700" b="1" dirty="0" smtClean="0"/>
              <a:t/>
            </a:r>
            <a:br>
              <a:rPr lang="tr-TR" sz="2700" b="1" dirty="0" smtClean="0"/>
            </a:br>
            <a:r>
              <a:rPr lang="tr-TR" sz="2700" b="1" dirty="0" smtClean="0"/>
              <a:t/>
            </a:r>
            <a:br>
              <a:rPr lang="tr-TR" sz="2700" b="1" dirty="0" smtClean="0"/>
            </a:br>
            <a:r>
              <a:rPr lang="tr-TR" sz="2700" b="1" dirty="0" smtClean="0"/>
              <a:t/>
            </a:r>
            <a:br>
              <a:rPr lang="tr-TR" sz="2700" b="1" dirty="0" smtClean="0"/>
            </a:br>
            <a:r>
              <a:rPr lang="tr-TR" dirty="0" smtClean="0"/>
              <a:t/>
            </a:r>
            <a:br>
              <a:rPr lang="tr-TR" dirty="0" smtClean="0"/>
            </a:br>
            <a:r>
              <a:rPr lang="tr-TR" sz="5400" b="1" dirty="0" smtClean="0"/>
              <a:t> </a:t>
            </a:r>
            <a:r>
              <a:rPr lang="tr-TR" sz="4000" b="1" dirty="0" smtClean="0"/>
              <a:t>Birim Amaç ve Hedefleri </a:t>
            </a:r>
            <a:endParaRPr lang="tr-TR" sz="4000" dirty="0"/>
          </a:p>
        </p:txBody>
      </p:sp>
      <p:sp>
        <p:nvSpPr>
          <p:cNvPr id="3" name="2 İçerik Yer Tutucusu"/>
          <p:cNvSpPr>
            <a:spLocks noGrp="1"/>
          </p:cNvSpPr>
          <p:nvPr>
            <p:ph idx="1"/>
          </p:nvPr>
        </p:nvSpPr>
        <p:spPr>
          <a:xfrm>
            <a:off x="457200" y="1988840"/>
            <a:ext cx="8229600" cy="4536504"/>
          </a:xfrm>
        </p:spPr>
        <p:txBody>
          <a:bodyPr>
            <a:normAutofit fontScale="25000" lnSpcReduction="20000"/>
          </a:bodyPr>
          <a:lstStyle/>
          <a:p>
            <a:pPr>
              <a:buNone/>
            </a:pPr>
            <a:r>
              <a:rPr lang="tr-TR" sz="6400" dirty="0" smtClean="0"/>
              <a:t>     Merkezlerin bu bölümlerde yürütülen programların amaçladığı mesleklere yönelik    hazırlayıcı ve destekleyici katkıları;</a:t>
            </a:r>
          </a:p>
          <a:p>
            <a:pPr>
              <a:buNone/>
            </a:pPr>
            <a:r>
              <a:rPr lang="tr-TR" sz="6400" dirty="0" smtClean="0"/>
              <a:t>     a)Türkiye Cumhuriyeti Hükümeti’nin yaptığı ikili anlaşmalar çerçevesinde Dışişleri Bakanlığı, Milli Eğitim Bakanlığı, üniversitelerin ilgili birimleri ve diğer kamu kurum ve kuruluşları ile ortak dil eğitim-öğretimi, araştırma ve yayın faaliyetlerinde bulunmak;</a:t>
            </a:r>
          </a:p>
          <a:p>
            <a:pPr>
              <a:buNone/>
            </a:pPr>
            <a:r>
              <a:rPr lang="tr-TR" sz="6400" dirty="0" smtClean="0"/>
              <a:t/>
            </a:r>
            <a:br>
              <a:rPr lang="tr-TR" sz="6400" dirty="0" smtClean="0"/>
            </a:br>
            <a:r>
              <a:rPr lang="tr-TR" sz="6400" dirty="0" smtClean="0"/>
              <a:t>b) Milli Eğitim bakanlığı ve ilgili bakanlıklar tarafından yurt içinde ve yurt dışında Türkçeyi öğretmek üzere görevlendirilen öğretim elemanları ve öğretmenler için kurslar açmak, staj yaptırmak, görev yapacağı ülke ile ilgili tanıtıcı ve rehber yayınlar vermek;</a:t>
            </a:r>
          </a:p>
          <a:p>
            <a:pPr>
              <a:buNone/>
            </a:pPr>
            <a:r>
              <a:rPr lang="tr-TR" sz="6400" dirty="0" smtClean="0"/>
              <a:t/>
            </a:r>
            <a:br>
              <a:rPr lang="tr-TR" sz="6400" dirty="0" smtClean="0"/>
            </a:br>
            <a:r>
              <a:rPr lang="tr-TR" sz="6400" dirty="0" smtClean="0"/>
              <a:t>c) Türkçeyi daha iyi şekilde öğretmeyi, Türkçeyi ve Türk kültürünü güzel şekilde tanıtmayı teşvik amacıyla yurt içi ve yurt dışındaki öğretim elemanlarına ve öğretmenlere ödüller vermek;</a:t>
            </a:r>
          </a:p>
          <a:p>
            <a:pPr>
              <a:buNone/>
            </a:pPr>
            <a:r>
              <a:rPr lang="tr-TR" sz="6400" dirty="0" smtClean="0"/>
              <a:t/>
            </a:r>
            <a:br>
              <a:rPr lang="tr-TR" sz="6400" dirty="0" smtClean="0"/>
            </a:br>
            <a:r>
              <a:rPr lang="tr-TR" sz="6400" dirty="0" smtClean="0"/>
              <a:t>d) Ana dil olarak Türkçenin eğitimini ve öğretimi konusunda programlar hazırlayıp yöntemler geliştirmek, bu konu ile ilgili yurt içi ve yurt dışındaki çeşitli kurum ve kuruluşlarla koordineli çalışmalar yapmak;</a:t>
            </a:r>
          </a:p>
          <a:p>
            <a:pPr>
              <a:buNone/>
            </a:pPr>
            <a:r>
              <a:rPr lang="tr-TR" sz="6400" dirty="0" smtClean="0"/>
              <a:t/>
            </a:r>
            <a:br>
              <a:rPr lang="tr-TR" sz="6400" dirty="0" smtClean="0"/>
            </a:b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321</TotalTime>
  <Words>544</Words>
  <Application>Microsoft Office PowerPoint</Application>
  <PresentationFormat>Ekran Gösterisi (4:3)</PresentationFormat>
  <Paragraphs>83</Paragraphs>
  <Slides>22</Slides>
  <Notes>1</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Akış</vt:lpstr>
      <vt:lpstr>Slayt 1</vt:lpstr>
      <vt:lpstr>Slayt 2</vt:lpstr>
      <vt:lpstr>Slayt 3</vt:lpstr>
      <vt:lpstr>Slayt 4</vt:lpstr>
      <vt:lpstr>Öğrenci Bilgileri</vt:lpstr>
      <vt:lpstr>Örgüt Yapısı Türkçe Öğretimi Uygulama ve Araştırma Merkezi Müdürlüğünde örgüt yapısı aşağıdaki tabloda belirtildiği gibidir.</vt:lpstr>
      <vt:lpstr>Türkçe Öğretimi Uygulama ve Araştırma Merkezi Müdürlüğü  Yönetim Kurulu Üyeleri</vt:lpstr>
      <vt:lpstr>Türkçe Öğretimi Uygulama ve Araştırma Merkezi Müdürlüğü Birim Kalite Kurulu Üyeleri  </vt:lpstr>
      <vt:lpstr>      Birim Amaç ve Hedefleri </vt:lpstr>
      <vt:lpstr>Slayt 10</vt:lpstr>
      <vt:lpstr>Fiziksel Yapı</vt:lpstr>
      <vt:lpstr>Eğitim Hizmetleri</vt:lpstr>
      <vt:lpstr>SİİRT ÜNİVERSİTESİ TÖMER  KURSU ÜCRET TABLOSU</vt:lpstr>
      <vt:lpstr>ETKİNLİKLER</vt:lpstr>
      <vt:lpstr>KONFERANS</vt:lpstr>
      <vt:lpstr>Slayt 16</vt:lpstr>
      <vt:lpstr> HABERLER (Ulusal Gazete ve Televizyonlarda Çıkan Haberler) </vt:lpstr>
      <vt:lpstr>Slayt 18</vt:lpstr>
      <vt:lpstr>Slayt 19</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bil</dc:creator>
  <cp:lastModifiedBy>bil</cp:lastModifiedBy>
  <cp:revision>45</cp:revision>
  <dcterms:created xsi:type="dcterms:W3CDTF">2017-04-27T10:38:49Z</dcterms:created>
  <dcterms:modified xsi:type="dcterms:W3CDTF">2018-06-06T08:33:58Z</dcterms:modified>
</cp:coreProperties>
</file>