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81" r:id="rId3"/>
    <p:sldId id="393" r:id="rId4"/>
    <p:sldId id="383" r:id="rId5"/>
    <p:sldId id="384" r:id="rId6"/>
    <p:sldId id="385" r:id="rId7"/>
    <p:sldId id="386" r:id="rId8"/>
    <p:sldId id="401" r:id="rId9"/>
    <p:sldId id="400" r:id="rId10"/>
    <p:sldId id="402" r:id="rId11"/>
    <p:sldId id="397" r:id="rId12"/>
    <p:sldId id="420" r:id="rId13"/>
    <p:sldId id="422" r:id="rId14"/>
    <p:sldId id="421" r:id="rId15"/>
    <p:sldId id="423" r:id="rId16"/>
    <p:sldId id="415" r:id="rId17"/>
    <p:sldId id="417" r:id="rId18"/>
    <p:sldId id="416" r:id="rId19"/>
    <p:sldId id="395" r:id="rId20"/>
    <p:sldId id="411" r:id="rId21"/>
    <p:sldId id="412" r:id="rId22"/>
    <p:sldId id="424" r:id="rId23"/>
    <p:sldId id="414" r:id="rId24"/>
    <p:sldId id="413" r:id="rId25"/>
    <p:sldId id="396" r:id="rId26"/>
    <p:sldId id="410" r:id="rId27"/>
    <p:sldId id="392" r:id="rId28"/>
    <p:sldId id="408" r:id="rId29"/>
    <p:sldId id="409" r:id="rId30"/>
    <p:sldId id="394"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EC416"/>
    <a:srgbClr val="59595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78" y="-52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D64844-311F-43E9-AC57-6ED654B3242C}"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tr-TR"/>
        </a:p>
      </dgm:t>
    </dgm:pt>
    <dgm:pt modelId="{D67D9EDA-70B6-476C-9133-05F50FF46C05}">
      <dgm:prSet phldrT="[Metin]" custT="1"/>
      <dgm:spPr/>
      <dgm:t>
        <a:bodyPr/>
        <a:lstStyle/>
        <a:p>
          <a:r>
            <a:rPr lang="tr-TR" sz="1400" dirty="0" smtClean="0"/>
            <a:t>Müdür</a:t>
          </a:r>
          <a:br>
            <a:rPr lang="tr-TR" sz="1400" dirty="0" smtClean="0"/>
          </a:br>
          <a:r>
            <a:rPr lang="tr-TR" sz="1400" dirty="0" smtClean="0"/>
            <a:t> Dr. Öğretim Üyesi  Yılmaz AKDEMİR</a:t>
          </a:r>
          <a:endParaRPr lang="tr-TR" sz="1400" dirty="0"/>
        </a:p>
      </dgm:t>
    </dgm:pt>
    <dgm:pt modelId="{64DF055B-309B-4EBA-9B51-10C399C012CE}" type="parTrans" cxnId="{F0A05EA4-4E3D-4C90-95C4-E5BCF4DABCC4}">
      <dgm:prSet/>
      <dgm:spPr/>
      <dgm:t>
        <a:bodyPr/>
        <a:lstStyle/>
        <a:p>
          <a:endParaRPr lang="tr-TR"/>
        </a:p>
      </dgm:t>
    </dgm:pt>
    <dgm:pt modelId="{0C21E328-CAEB-4383-B811-B2F4C647A0FC}" type="sibTrans" cxnId="{F0A05EA4-4E3D-4C90-95C4-E5BCF4DABCC4}">
      <dgm:prSet/>
      <dgm:spPr/>
      <dgm:t>
        <a:bodyPr/>
        <a:lstStyle/>
        <a:p>
          <a:endParaRPr lang="tr-TR"/>
        </a:p>
      </dgm:t>
    </dgm:pt>
    <dgm:pt modelId="{E45A58AE-237F-4162-A71A-7A1F8B196ACF}">
      <dgm:prSet phldrT="[Metin]" custT="1"/>
      <dgm:spPr/>
      <dgm:t>
        <a:bodyPr/>
        <a:lstStyle/>
        <a:p>
          <a:r>
            <a:rPr lang="tr-TR" sz="1400" dirty="0" smtClean="0">
              <a:solidFill>
                <a:sysClr val="window" lastClr="FFFFFF"/>
              </a:solidFill>
              <a:latin typeface="Calibri"/>
              <a:ea typeface="+mn-ea"/>
              <a:cs typeface="+mn-cs"/>
            </a:rPr>
            <a:t>İdari Personel </a:t>
          </a:r>
        </a:p>
        <a:p>
          <a:r>
            <a:rPr lang="tr-TR" sz="1400" dirty="0" err="1" smtClean="0">
              <a:solidFill>
                <a:sysClr val="window" lastClr="FFFFFF"/>
              </a:solidFill>
              <a:latin typeface="Calibri"/>
              <a:ea typeface="+mn-ea"/>
              <a:cs typeface="+mn-cs"/>
            </a:rPr>
            <a:t>MemurAynur</a:t>
          </a:r>
          <a:r>
            <a:rPr lang="tr-TR" sz="1400" dirty="0" smtClean="0">
              <a:solidFill>
                <a:sysClr val="window" lastClr="FFFFFF"/>
              </a:solidFill>
              <a:latin typeface="Calibri"/>
              <a:ea typeface="+mn-ea"/>
              <a:cs typeface="+mn-cs"/>
            </a:rPr>
            <a:t> BAĞÇECİ</a:t>
          </a:r>
        </a:p>
      </dgm:t>
    </dgm:pt>
    <dgm:pt modelId="{F8E95E66-CDC8-47CC-8D17-C41BA13F4674}" type="parTrans" cxnId="{7AC0A7E9-97C4-4793-9629-455C662D62D7}">
      <dgm:prSet/>
      <dgm:spPr/>
      <dgm:t>
        <a:bodyPr/>
        <a:lstStyle/>
        <a:p>
          <a:endParaRPr lang="tr-TR"/>
        </a:p>
      </dgm:t>
    </dgm:pt>
    <dgm:pt modelId="{403FF4A3-3B4D-436B-9D28-5BB96DDCA13D}" type="sibTrans" cxnId="{7AC0A7E9-97C4-4793-9629-455C662D62D7}">
      <dgm:prSet/>
      <dgm:spPr/>
      <dgm:t>
        <a:bodyPr/>
        <a:lstStyle/>
        <a:p>
          <a:endParaRPr lang="tr-TR"/>
        </a:p>
      </dgm:t>
    </dgm:pt>
    <dgm:pt modelId="{46E91D19-B9F7-4A6A-A57C-AC8AB265DE14}">
      <dgm:prSet phldrT="[Metin]" custT="1"/>
      <dgm:spPr/>
      <dgm:t>
        <a:bodyPr/>
        <a:lstStyle/>
        <a:p>
          <a:r>
            <a:rPr lang="tr-TR" sz="1400" dirty="0" smtClean="0"/>
            <a:t>Akademik  Personel</a:t>
          </a:r>
        </a:p>
        <a:p>
          <a:r>
            <a:rPr lang="tr-TR" sz="1400" dirty="0" err="1" smtClean="0"/>
            <a:t>Uzm</a:t>
          </a:r>
          <a:r>
            <a:rPr lang="tr-TR" sz="1400" dirty="0" smtClean="0"/>
            <a:t>.Öğretici/ Zafer Nedim YOLCU </a:t>
          </a:r>
          <a:r>
            <a:rPr lang="tr-TR" sz="1400" dirty="0" err="1" smtClean="0"/>
            <a:t>Uzm</a:t>
          </a:r>
          <a:r>
            <a:rPr lang="tr-TR" sz="1400" dirty="0" smtClean="0"/>
            <a:t>.Öğretici/ Uğur YÜKSEK</a:t>
          </a:r>
          <a:r>
            <a:rPr lang="tr-TR" sz="1200" dirty="0" smtClean="0"/>
            <a:t/>
          </a:r>
          <a:br>
            <a:rPr lang="tr-TR" sz="1200" dirty="0" smtClean="0"/>
          </a:br>
          <a:endParaRPr lang="tr-TR" sz="1200" dirty="0"/>
        </a:p>
      </dgm:t>
    </dgm:pt>
    <dgm:pt modelId="{EDD1F971-AD15-4B25-92CF-85B1026CFBCE}" type="parTrans" cxnId="{39F37742-6A80-444D-9CB0-B0C773107776}">
      <dgm:prSet/>
      <dgm:spPr/>
      <dgm:t>
        <a:bodyPr/>
        <a:lstStyle/>
        <a:p>
          <a:endParaRPr lang="tr-TR"/>
        </a:p>
      </dgm:t>
    </dgm:pt>
    <dgm:pt modelId="{136942C5-CA55-4739-9511-5CAD1761224D}" type="sibTrans" cxnId="{39F37742-6A80-444D-9CB0-B0C773107776}">
      <dgm:prSet/>
      <dgm:spPr/>
      <dgm:t>
        <a:bodyPr/>
        <a:lstStyle/>
        <a:p>
          <a:endParaRPr lang="tr-TR"/>
        </a:p>
      </dgm:t>
    </dgm:pt>
    <dgm:pt modelId="{3C6D0215-1910-4063-A8FA-246E4914CF50}" type="pres">
      <dgm:prSet presAssocID="{E5D64844-311F-43E9-AC57-6ED654B3242C}" presName="mainComposite" presStyleCnt="0">
        <dgm:presLayoutVars>
          <dgm:chPref val="1"/>
          <dgm:dir/>
          <dgm:animOne val="branch"/>
          <dgm:animLvl val="lvl"/>
          <dgm:resizeHandles val="exact"/>
        </dgm:presLayoutVars>
      </dgm:prSet>
      <dgm:spPr/>
      <dgm:t>
        <a:bodyPr/>
        <a:lstStyle/>
        <a:p>
          <a:endParaRPr lang="tr-TR"/>
        </a:p>
      </dgm:t>
    </dgm:pt>
    <dgm:pt modelId="{FE86E3F5-EC53-4494-94AC-90E2EA04D552}" type="pres">
      <dgm:prSet presAssocID="{E5D64844-311F-43E9-AC57-6ED654B3242C}" presName="hierFlow" presStyleCnt="0"/>
      <dgm:spPr/>
    </dgm:pt>
    <dgm:pt modelId="{06D13C1B-66D6-4F8F-A636-C252D34180B2}" type="pres">
      <dgm:prSet presAssocID="{E5D64844-311F-43E9-AC57-6ED654B3242C}" presName="hierChild1" presStyleCnt="0">
        <dgm:presLayoutVars>
          <dgm:chPref val="1"/>
          <dgm:animOne val="branch"/>
          <dgm:animLvl val="lvl"/>
        </dgm:presLayoutVars>
      </dgm:prSet>
      <dgm:spPr/>
    </dgm:pt>
    <dgm:pt modelId="{F29A93E5-F2D2-45FD-A9D7-90ADA74894C5}" type="pres">
      <dgm:prSet presAssocID="{D67D9EDA-70B6-476C-9133-05F50FF46C05}" presName="Name14" presStyleCnt="0"/>
      <dgm:spPr/>
    </dgm:pt>
    <dgm:pt modelId="{DFAEBD45-58C0-40EB-ABD0-350CF3874FE1}" type="pres">
      <dgm:prSet presAssocID="{D67D9EDA-70B6-476C-9133-05F50FF46C05}" presName="level1Shape" presStyleLbl="node0" presStyleIdx="0" presStyleCnt="1" custScaleX="116109" custLinFactNeighborX="-23">
        <dgm:presLayoutVars>
          <dgm:chPref val="3"/>
        </dgm:presLayoutVars>
      </dgm:prSet>
      <dgm:spPr/>
      <dgm:t>
        <a:bodyPr/>
        <a:lstStyle/>
        <a:p>
          <a:endParaRPr lang="tr-TR"/>
        </a:p>
      </dgm:t>
    </dgm:pt>
    <dgm:pt modelId="{D988E84D-B55A-4B97-8EE0-3E6393062D28}" type="pres">
      <dgm:prSet presAssocID="{D67D9EDA-70B6-476C-9133-05F50FF46C05}" presName="hierChild2" presStyleCnt="0"/>
      <dgm:spPr/>
    </dgm:pt>
    <dgm:pt modelId="{CC4765B0-4D12-4CD8-B876-90D3218790CC}" type="pres">
      <dgm:prSet presAssocID="{F8E95E66-CDC8-47CC-8D17-C41BA13F4674}" presName="Name19" presStyleLbl="parChTrans1D2" presStyleIdx="0" presStyleCnt="2"/>
      <dgm:spPr/>
      <dgm:t>
        <a:bodyPr/>
        <a:lstStyle/>
        <a:p>
          <a:endParaRPr lang="tr-TR"/>
        </a:p>
      </dgm:t>
    </dgm:pt>
    <dgm:pt modelId="{CDC013D3-FD4A-40E9-BE47-235114E3C5A4}" type="pres">
      <dgm:prSet presAssocID="{E45A58AE-237F-4162-A71A-7A1F8B196ACF}" presName="Name21" presStyleCnt="0"/>
      <dgm:spPr/>
    </dgm:pt>
    <dgm:pt modelId="{578563C6-A9ED-4B71-BC2B-6C372F9C175E}" type="pres">
      <dgm:prSet presAssocID="{E45A58AE-237F-4162-A71A-7A1F8B196ACF}" presName="level2Shape" presStyleLbl="node2" presStyleIdx="0" presStyleCnt="2"/>
      <dgm:spPr/>
      <dgm:t>
        <a:bodyPr/>
        <a:lstStyle/>
        <a:p>
          <a:endParaRPr lang="tr-TR"/>
        </a:p>
      </dgm:t>
    </dgm:pt>
    <dgm:pt modelId="{7B8EDDFD-204F-4B65-B2E1-94E01D2C924D}" type="pres">
      <dgm:prSet presAssocID="{E45A58AE-237F-4162-A71A-7A1F8B196ACF}" presName="hierChild3" presStyleCnt="0"/>
      <dgm:spPr/>
    </dgm:pt>
    <dgm:pt modelId="{F9CF525F-A4B2-4DB1-954D-D17E4A33429E}" type="pres">
      <dgm:prSet presAssocID="{EDD1F971-AD15-4B25-92CF-85B1026CFBCE}" presName="Name19" presStyleLbl="parChTrans1D2" presStyleIdx="1" presStyleCnt="2"/>
      <dgm:spPr/>
      <dgm:t>
        <a:bodyPr/>
        <a:lstStyle/>
        <a:p>
          <a:endParaRPr lang="tr-TR"/>
        </a:p>
      </dgm:t>
    </dgm:pt>
    <dgm:pt modelId="{3C455C53-40FC-4D6F-920E-082B97EF421F}" type="pres">
      <dgm:prSet presAssocID="{46E91D19-B9F7-4A6A-A57C-AC8AB265DE14}" presName="Name21" presStyleCnt="0"/>
      <dgm:spPr/>
    </dgm:pt>
    <dgm:pt modelId="{137952E9-304C-4C22-BFFF-F3585A9A08EA}" type="pres">
      <dgm:prSet presAssocID="{46E91D19-B9F7-4A6A-A57C-AC8AB265DE14}" presName="level2Shape" presStyleLbl="node2" presStyleIdx="1" presStyleCnt="2" custScaleX="106478"/>
      <dgm:spPr/>
      <dgm:t>
        <a:bodyPr/>
        <a:lstStyle/>
        <a:p>
          <a:endParaRPr lang="tr-TR"/>
        </a:p>
      </dgm:t>
    </dgm:pt>
    <dgm:pt modelId="{DCED36F9-6112-4F90-A8E0-5C332BE4C502}" type="pres">
      <dgm:prSet presAssocID="{46E91D19-B9F7-4A6A-A57C-AC8AB265DE14}" presName="hierChild3" presStyleCnt="0"/>
      <dgm:spPr/>
    </dgm:pt>
    <dgm:pt modelId="{26D90CFF-CDB1-4EC2-B4E0-4185821C3E3E}" type="pres">
      <dgm:prSet presAssocID="{E5D64844-311F-43E9-AC57-6ED654B3242C}" presName="bgShapesFlow" presStyleCnt="0"/>
      <dgm:spPr/>
    </dgm:pt>
  </dgm:ptLst>
  <dgm:cxnLst>
    <dgm:cxn modelId="{C4248ACB-4E05-417A-8506-7C476CC6B939}" type="presOf" srcId="{E45A58AE-237F-4162-A71A-7A1F8B196ACF}" destId="{578563C6-A9ED-4B71-BC2B-6C372F9C175E}" srcOrd="0" destOrd="0" presId="urn:microsoft.com/office/officeart/2005/8/layout/hierarchy6"/>
    <dgm:cxn modelId="{146D65FA-DC2E-4011-BE3B-17BB0F254ED5}" type="presOf" srcId="{D67D9EDA-70B6-476C-9133-05F50FF46C05}" destId="{DFAEBD45-58C0-40EB-ABD0-350CF3874FE1}" srcOrd="0" destOrd="0" presId="urn:microsoft.com/office/officeart/2005/8/layout/hierarchy6"/>
    <dgm:cxn modelId="{7AC0A7E9-97C4-4793-9629-455C662D62D7}" srcId="{D67D9EDA-70B6-476C-9133-05F50FF46C05}" destId="{E45A58AE-237F-4162-A71A-7A1F8B196ACF}" srcOrd="0" destOrd="0" parTransId="{F8E95E66-CDC8-47CC-8D17-C41BA13F4674}" sibTransId="{403FF4A3-3B4D-436B-9D28-5BB96DDCA13D}"/>
    <dgm:cxn modelId="{FAF5B843-4002-4CE6-B229-D1AF24B20482}" type="presOf" srcId="{EDD1F971-AD15-4B25-92CF-85B1026CFBCE}" destId="{F9CF525F-A4B2-4DB1-954D-D17E4A33429E}" srcOrd="0" destOrd="0" presId="urn:microsoft.com/office/officeart/2005/8/layout/hierarchy6"/>
    <dgm:cxn modelId="{39F37742-6A80-444D-9CB0-B0C773107776}" srcId="{D67D9EDA-70B6-476C-9133-05F50FF46C05}" destId="{46E91D19-B9F7-4A6A-A57C-AC8AB265DE14}" srcOrd="1" destOrd="0" parTransId="{EDD1F971-AD15-4B25-92CF-85B1026CFBCE}" sibTransId="{136942C5-CA55-4739-9511-5CAD1761224D}"/>
    <dgm:cxn modelId="{7240751E-79B0-4AA4-B211-84D210C0AB16}" type="presOf" srcId="{F8E95E66-CDC8-47CC-8D17-C41BA13F4674}" destId="{CC4765B0-4D12-4CD8-B876-90D3218790CC}" srcOrd="0" destOrd="0" presId="urn:microsoft.com/office/officeart/2005/8/layout/hierarchy6"/>
    <dgm:cxn modelId="{F0A05EA4-4E3D-4C90-95C4-E5BCF4DABCC4}" srcId="{E5D64844-311F-43E9-AC57-6ED654B3242C}" destId="{D67D9EDA-70B6-476C-9133-05F50FF46C05}" srcOrd="0" destOrd="0" parTransId="{64DF055B-309B-4EBA-9B51-10C399C012CE}" sibTransId="{0C21E328-CAEB-4383-B811-B2F4C647A0FC}"/>
    <dgm:cxn modelId="{32BE5C6F-C7E9-4764-AE05-CF0172F408CE}" type="presOf" srcId="{46E91D19-B9F7-4A6A-A57C-AC8AB265DE14}" destId="{137952E9-304C-4C22-BFFF-F3585A9A08EA}" srcOrd="0" destOrd="0" presId="urn:microsoft.com/office/officeart/2005/8/layout/hierarchy6"/>
    <dgm:cxn modelId="{A2083C13-CA50-4166-B139-6D8C67B8EF04}" type="presOf" srcId="{E5D64844-311F-43E9-AC57-6ED654B3242C}" destId="{3C6D0215-1910-4063-A8FA-246E4914CF50}" srcOrd="0" destOrd="0" presId="urn:microsoft.com/office/officeart/2005/8/layout/hierarchy6"/>
    <dgm:cxn modelId="{B3351184-D628-411F-8235-9572C010EF74}" type="presParOf" srcId="{3C6D0215-1910-4063-A8FA-246E4914CF50}" destId="{FE86E3F5-EC53-4494-94AC-90E2EA04D552}" srcOrd="0" destOrd="0" presId="urn:microsoft.com/office/officeart/2005/8/layout/hierarchy6"/>
    <dgm:cxn modelId="{EA266ABD-7BB6-4376-AAF8-35464F8756AB}" type="presParOf" srcId="{FE86E3F5-EC53-4494-94AC-90E2EA04D552}" destId="{06D13C1B-66D6-4F8F-A636-C252D34180B2}" srcOrd="0" destOrd="0" presId="urn:microsoft.com/office/officeart/2005/8/layout/hierarchy6"/>
    <dgm:cxn modelId="{332A6159-A38F-43C0-81EE-D343BA5C8888}" type="presParOf" srcId="{06D13C1B-66D6-4F8F-A636-C252D34180B2}" destId="{F29A93E5-F2D2-45FD-A9D7-90ADA74894C5}" srcOrd="0" destOrd="0" presId="urn:microsoft.com/office/officeart/2005/8/layout/hierarchy6"/>
    <dgm:cxn modelId="{0DC1235E-57A6-4072-86DD-5ECA8892007C}" type="presParOf" srcId="{F29A93E5-F2D2-45FD-A9D7-90ADA74894C5}" destId="{DFAEBD45-58C0-40EB-ABD0-350CF3874FE1}" srcOrd="0" destOrd="0" presId="urn:microsoft.com/office/officeart/2005/8/layout/hierarchy6"/>
    <dgm:cxn modelId="{DE81F28E-14AF-40AB-ABA8-DE96729D9102}" type="presParOf" srcId="{F29A93E5-F2D2-45FD-A9D7-90ADA74894C5}" destId="{D988E84D-B55A-4B97-8EE0-3E6393062D28}" srcOrd="1" destOrd="0" presId="urn:microsoft.com/office/officeart/2005/8/layout/hierarchy6"/>
    <dgm:cxn modelId="{AF2BA0F8-18BD-4019-9968-3383C3DB0A9F}" type="presParOf" srcId="{D988E84D-B55A-4B97-8EE0-3E6393062D28}" destId="{CC4765B0-4D12-4CD8-B876-90D3218790CC}" srcOrd="0" destOrd="0" presId="urn:microsoft.com/office/officeart/2005/8/layout/hierarchy6"/>
    <dgm:cxn modelId="{90BAFBCD-D854-4E87-B657-9BF32E01950F}" type="presParOf" srcId="{D988E84D-B55A-4B97-8EE0-3E6393062D28}" destId="{CDC013D3-FD4A-40E9-BE47-235114E3C5A4}" srcOrd="1" destOrd="0" presId="urn:microsoft.com/office/officeart/2005/8/layout/hierarchy6"/>
    <dgm:cxn modelId="{99DAC7F6-6A1D-47A1-B888-4E6C1AB93778}" type="presParOf" srcId="{CDC013D3-FD4A-40E9-BE47-235114E3C5A4}" destId="{578563C6-A9ED-4B71-BC2B-6C372F9C175E}" srcOrd="0" destOrd="0" presId="urn:microsoft.com/office/officeart/2005/8/layout/hierarchy6"/>
    <dgm:cxn modelId="{F5E83B99-318C-4AA3-9E1D-8230A4E82186}" type="presParOf" srcId="{CDC013D3-FD4A-40E9-BE47-235114E3C5A4}" destId="{7B8EDDFD-204F-4B65-B2E1-94E01D2C924D}" srcOrd="1" destOrd="0" presId="urn:microsoft.com/office/officeart/2005/8/layout/hierarchy6"/>
    <dgm:cxn modelId="{3FAEA43A-2A7B-4B31-8579-E14A09B3D8D0}" type="presParOf" srcId="{D988E84D-B55A-4B97-8EE0-3E6393062D28}" destId="{F9CF525F-A4B2-4DB1-954D-D17E4A33429E}" srcOrd="2" destOrd="0" presId="urn:microsoft.com/office/officeart/2005/8/layout/hierarchy6"/>
    <dgm:cxn modelId="{FDAC7B1F-999D-493B-9C77-5956C89347C3}" type="presParOf" srcId="{D988E84D-B55A-4B97-8EE0-3E6393062D28}" destId="{3C455C53-40FC-4D6F-920E-082B97EF421F}" srcOrd="3" destOrd="0" presId="urn:microsoft.com/office/officeart/2005/8/layout/hierarchy6"/>
    <dgm:cxn modelId="{706D93FB-9287-4890-83CB-A1AA512F1E3D}" type="presParOf" srcId="{3C455C53-40FC-4D6F-920E-082B97EF421F}" destId="{137952E9-304C-4C22-BFFF-F3585A9A08EA}" srcOrd="0" destOrd="0" presId="urn:microsoft.com/office/officeart/2005/8/layout/hierarchy6"/>
    <dgm:cxn modelId="{3C35E23F-006C-4451-B49B-2CCF4008607B}" type="presParOf" srcId="{3C455C53-40FC-4D6F-920E-082B97EF421F}" destId="{DCED36F9-6112-4F90-A8E0-5C332BE4C502}" srcOrd="1" destOrd="0" presId="urn:microsoft.com/office/officeart/2005/8/layout/hierarchy6"/>
    <dgm:cxn modelId="{310A468A-77BE-46D4-8CBD-8CAC9C44B378}" type="presParOf" srcId="{3C6D0215-1910-4063-A8FA-246E4914CF50}" destId="{26D90CFF-CDB1-4EC2-B4E0-4185821C3E3E}"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AEBD45-58C0-40EB-ABD0-350CF3874FE1}">
      <dsp:nvSpPr>
        <dsp:cNvPr id="0" name=""/>
        <dsp:cNvSpPr/>
      </dsp:nvSpPr>
      <dsp:spPr>
        <a:xfrm>
          <a:off x="2308283" y="2106"/>
          <a:ext cx="2931932" cy="1683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Müdür</a:t>
          </a:r>
          <a:br>
            <a:rPr lang="tr-TR" sz="1400" kern="1200" dirty="0" smtClean="0"/>
          </a:br>
          <a:r>
            <a:rPr lang="tr-TR" sz="1400" kern="1200" dirty="0" smtClean="0"/>
            <a:t> Dr. Öğretim Üyesi  Yılmaz AKDEMİR</a:t>
          </a:r>
          <a:endParaRPr lang="tr-TR" sz="1400" kern="1200" dirty="0"/>
        </a:p>
      </dsp:txBody>
      <dsp:txXfrm>
        <a:off x="2308283" y="2106"/>
        <a:ext cx="2931932" cy="1683436"/>
      </dsp:txXfrm>
    </dsp:sp>
    <dsp:sp modelId="{CC4765B0-4D12-4CD8-B876-90D3218790CC}">
      <dsp:nvSpPr>
        <dsp:cNvPr id="0" name=""/>
        <dsp:cNvSpPr/>
      </dsp:nvSpPr>
      <dsp:spPr>
        <a:xfrm>
          <a:off x="2051689" y="1685543"/>
          <a:ext cx="1722559" cy="673374"/>
        </a:xfrm>
        <a:custGeom>
          <a:avLst/>
          <a:gdLst/>
          <a:ahLst/>
          <a:cxnLst/>
          <a:rect l="0" t="0" r="0" b="0"/>
          <a:pathLst>
            <a:path>
              <a:moveTo>
                <a:pt x="1722559" y="0"/>
              </a:moveTo>
              <a:lnTo>
                <a:pt x="1722559" y="336687"/>
              </a:lnTo>
              <a:lnTo>
                <a:pt x="0" y="336687"/>
              </a:lnTo>
              <a:lnTo>
                <a:pt x="0" y="6733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8563C6-A9ED-4B71-BC2B-6C372F9C175E}">
      <dsp:nvSpPr>
        <dsp:cNvPr id="0" name=""/>
        <dsp:cNvSpPr/>
      </dsp:nvSpPr>
      <dsp:spPr>
        <a:xfrm>
          <a:off x="789112" y="2358917"/>
          <a:ext cx="2525155" cy="1683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solidFill>
                <a:sysClr val="window" lastClr="FFFFFF"/>
              </a:solidFill>
              <a:latin typeface="Calibri"/>
              <a:ea typeface="+mn-ea"/>
              <a:cs typeface="+mn-cs"/>
            </a:rPr>
            <a:t>İdari Personel </a:t>
          </a:r>
        </a:p>
        <a:p>
          <a:pPr lvl="0" algn="ctr" defTabSz="622300">
            <a:lnSpc>
              <a:spcPct val="90000"/>
            </a:lnSpc>
            <a:spcBef>
              <a:spcPct val="0"/>
            </a:spcBef>
            <a:spcAft>
              <a:spcPct val="35000"/>
            </a:spcAft>
          </a:pPr>
          <a:r>
            <a:rPr lang="tr-TR" sz="1400" kern="1200" dirty="0" err="1" smtClean="0">
              <a:solidFill>
                <a:sysClr val="window" lastClr="FFFFFF"/>
              </a:solidFill>
              <a:latin typeface="Calibri"/>
              <a:ea typeface="+mn-ea"/>
              <a:cs typeface="+mn-cs"/>
            </a:rPr>
            <a:t>MemurAynur</a:t>
          </a:r>
          <a:r>
            <a:rPr lang="tr-TR" sz="1400" kern="1200" dirty="0" smtClean="0">
              <a:solidFill>
                <a:sysClr val="window" lastClr="FFFFFF"/>
              </a:solidFill>
              <a:latin typeface="Calibri"/>
              <a:ea typeface="+mn-ea"/>
              <a:cs typeface="+mn-cs"/>
            </a:rPr>
            <a:t> BAĞÇECİ</a:t>
          </a:r>
        </a:p>
      </dsp:txBody>
      <dsp:txXfrm>
        <a:off x="789112" y="2358917"/>
        <a:ext cx="2525155" cy="1683436"/>
      </dsp:txXfrm>
    </dsp:sp>
    <dsp:sp modelId="{F9CF525F-A4B2-4DB1-954D-D17E4A33429E}">
      <dsp:nvSpPr>
        <dsp:cNvPr id="0" name=""/>
        <dsp:cNvSpPr/>
      </dsp:nvSpPr>
      <dsp:spPr>
        <a:xfrm>
          <a:off x="3774249" y="1685543"/>
          <a:ext cx="1641931" cy="673374"/>
        </a:xfrm>
        <a:custGeom>
          <a:avLst/>
          <a:gdLst/>
          <a:ahLst/>
          <a:cxnLst/>
          <a:rect l="0" t="0" r="0" b="0"/>
          <a:pathLst>
            <a:path>
              <a:moveTo>
                <a:pt x="0" y="0"/>
              </a:moveTo>
              <a:lnTo>
                <a:pt x="0" y="336687"/>
              </a:lnTo>
              <a:lnTo>
                <a:pt x="1641931" y="336687"/>
              </a:lnTo>
              <a:lnTo>
                <a:pt x="1641931" y="6733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7952E9-304C-4C22-BFFF-F3585A9A08EA}">
      <dsp:nvSpPr>
        <dsp:cNvPr id="0" name=""/>
        <dsp:cNvSpPr/>
      </dsp:nvSpPr>
      <dsp:spPr>
        <a:xfrm>
          <a:off x="4071813" y="2358917"/>
          <a:ext cx="2688734" cy="1683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Akademik  Personel</a:t>
          </a:r>
        </a:p>
        <a:p>
          <a:pPr lvl="0" algn="ctr" defTabSz="622300">
            <a:lnSpc>
              <a:spcPct val="90000"/>
            </a:lnSpc>
            <a:spcBef>
              <a:spcPct val="0"/>
            </a:spcBef>
            <a:spcAft>
              <a:spcPct val="35000"/>
            </a:spcAft>
          </a:pPr>
          <a:r>
            <a:rPr lang="tr-TR" sz="1400" kern="1200" dirty="0" err="1" smtClean="0"/>
            <a:t>Uzm</a:t>
          </a:r>
          <a:r>
            <a:rPr lang="tr-TR" sz="1400" kern="1200" dirty="0" smtClean="0"/>
            <a:t>.Öğretici/ Zafer Nedim YOLCU </a:t>
          </a:r>
          <a:r>
            <a:rPr lang="tr-TR" sz="1400" kern="1200" dirty="0" err="1" smtClean="0"/>
            <a:t>Uzm</a:t>
          </a:r>
          <a:r>
            <a:rPr lang="tr-TR" sz="1400" kern="1200" dirty="0" smtClean="0"/>
            <a:t>.Öğretici/ Uğur YÜKSEK</a:t>
          </a:r>
          <a:r>
            <a:rPr lang="tr-TR" sz="1200" kern="1200" dirty="0" smtClean="0"/>
            <a:t/>
          </a:r>
          <a:br>
            <a:rPr lang="tr-TR" sz="1200" kern="1200" dirty="0" smtClean="0"/>
          </a:br>
          <a:endParaRPr lang="tr-TR" sz="1200" kern="1200" dirty="0"/>
        </a:p>
      </dsp:txBody>
      <dsp:txXfrm>
        <a:off x="4071813" y="2358917"/>
        <a:ext cx="2688734" cy="16834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C6F7165-3F3F-4AEF-90AD-61FBA5020117}" type="datetimeFigureOut">
              <a:rPr lang="tr-TR" smtClean="0"/>
              <a:pPr/>
              <a:t>04.03.2019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115743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C6F7165-3F3F-4AEF-90AD-61FBA5020117}" type="datetimeFigureOut">
              <a:rPr lang="tr-TR" smtClean="0"/>
              <a:pPr/>
              <a:t>04.03.2019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259222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C6F7165-3F3F-4AEF-90AD-61FBA5020117}" type="datetimeFigureOut">
              <a:rPr lang="tr-TR" smtClean="0"/>
              <a:pPr/>
              <a:t>04.03.2019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349393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C6F7165-3F3F-4AEF-90AD-61FBA5020117}" type="datetimeFigureOut">
              <a:rPr lang="tr-TR" smtClean="0"/>
              <a:pPr/>
              <a:t>04.03.2019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334495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C6F7165-3F3F-4AEF-90AD-61FBA5020117}" type="datetimeFigureOut">
              <a:rPr lang="tr-TR" smtClean="0"/>
              <a:pPr/>
              <a:t>04.03.2019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281326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C6F7165-3F3F-4AEF-90AD-61FBA5020117}" type="datetimeFigureOut">
              <a:rPr lang="tr-TR" smtClean="0"/>
              <a:pPr/>
              <a:t>04.03.2019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30902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C6F7165-3F3F-4AEF-90AD-61FBA5020117}" type="datetimeFigureOut">
              <a:rPr lang="tr-TR" smtClean="0"/>
              <a:pPr/>
              <a:t>04.03.2019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167897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C6F7165-3F3F-4AEF-90AD-61FBA5020117}" type="datetimeFigureOut">
              <a:rPr lang="tr-TR" smtClean="0"/>
              <a:pPr/>
              <a:t>04.03.2019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101928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C6F7165-3F3F-4AEF-90AD-61FBA5020117}" type="datetimeFigureOut">
              <a:rPr lang="tr-TR" smtClean="0"/>
              <a:pPr/>
              <a:t>04.03.2019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268031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C6F7165-3F3F-4AEF-90AD-61FBA5020117}" type="datetimeFigureOut">
              <a:rPr lang="tr-TR" smtClean="0"/>
              <a:pPr/>
              <a:t>04.03.2019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192836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C6F7165-3F3F-4AEF-90AD-61FBA5020117}" type="datetimeFigureOut">
              <a:rPr lang="tr-TR" smtClean="0"/>
              <a:pPr/>
              <a:t>04.03.2019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217403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F7165-3F3F-4AEF-90AD-61FBA5020117}" type="datetimeFigureOut">
              <a:rPr lang="tr-TR" smtClean="0"/>
              <a:pPr/>
              <a:t>04.03.2019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64718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 y="4844008"/>
            <a:ext cx="12191999" cy="1077218"/>
          </a:xfrm>
          <a:prstGeom prst="rect">
            <a:avLst/>
          </a:prstGeom>
        </p:spPr>
        <p:txBody>
          <a:bodyPr wrap="square">
            <a:spAutoFit/>
          </a:bodyPr>
          <a:lstStyle/>
          <a:p>
            <a:pPr algn="ctr"/>
            <a:r>
              <a:rPr lang="tr-TR" sz="3200" dirty="0" smtClean="0">
                <a:latin typeface="Times New Roman" pitchFamily="18" charset="0"/>
                <a:cs typeface="Times New Roman" pitchFamily="18" charset="0"/>
              </a:rPr>
              <a:t> </a:t>
            </a:r>
            <a:r>
              <a:rPr lang="tr-TR" sz="3200" b="1" dirty="0" smtClean="0">
                <a:latin typeface="Times New Roman" pitchFamily="18" charset="0"/>
                <a:cs typeface="Times New Roman" pitchFamily="18" charset="0"/>
              </a:rPr>
              <a:t>TÜRKÇE ÖĞRETİMİ UYGULAMA VE ARAŞTIRMA MERKEZİ MÜDÜRLÜĞÜ</a:t>
            </a:r>
            <a:endParaRPr lang="tr-TR" sz="3200" b="1" dirty="0">
              <a:solidFill>
                <a:schemeClr val="tx1">
                  <a:lumMod val="85000"/>
                  <a:lumOff val="15000"/>
                </a:schemeClr>
              </a:solidFill>
              <a:latin typeface="Montserrat Alternates" panose="00000500000000000000" pitchFamily="50" charset="-94"/>
            </a:endParaRPr>
          </a:p>
        </p:txBody>
      </p:sp>
    </p:spTree>
    <p:extLst>
      <p:ext uri="{BB962C8B-B14F-4D97-AF65-F5344CB8AC3E}">
        <p14:creationId xmlns:p14="http://schemas.microsoft.com/office/powerpoint/2010/main" xmlns="" val="2865460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1" y="1148862"/>
            <a:ext cx="9864968" cy="5017475"/>
          </a:xfrm>
        </p:spPr>
        <p:txBody>
          <a:bodyPr>
            <a:noAutofit/>
          </a:bodyPr>
          <a:lstStyle/>
          <a:p>
            <a:pPr>
              <a:buNone/>
            </a:pPr>
            <a:r>
              <a:rPr lang="tr-TR" sz="1600" dirty="0" smtClean="0"/>
              <a:t>      e) Üniversitedeki Türk Dili ve Edebiyatı ile filoloji bölümlerinde uygulanan dil öğretimi metotlarını geliştirmek için çalışmalarda bulunmak;</a:t>
            </a:r>
            <a:br>
              <a:rPr lang="tr-TR" sz="1600" dirty="0" smtClean="0"/>
            </a:br>
            <a:r>
              <a:rPr lang="tr-TR" sz="1600" dirty="0" smtClean="0"/>
              <a:t/>
            </a:r>
            <a:br>
              <a:rPr lang="tr-TR" sz="1600" dirty="0" smtClean="0"/>
            </a:br>
            <a:r>
              <a:rPr lang="tr-TR" sz="1600" dirty="0" smtClean="0"/>
              <a:t>f) Turizm bakanlığı, Kültür Bakanlığı ve TRT vb. ilgili kuruluşlarla işbirliği yapmak, Türkçeyi öğreten ve Türkçeyi tanıtan film, videokaseti, bantlar hazırlamak kitaplar ve broşürler yayınlamak;</a:t>
            </a:r>
            <a:br>
              <a:rPr lang="tr-TR" sz="1600" dirty="0" smtClean="0"/>
            </a:br>
            <a:r>
              <a:rPr lang="tr-TR" sz="1600" dirty="0" smtClean="0"/>
              <a:t/>
            </a:r>
            <a:br>
              <a:rPr lang="tr-TR" sz="1600" dirty="0" smtClean="0"/>
            </a:br>
            <a:r>
              <a:rPr lang="tr-TR" sz="1600" dirty="0" smtClean="0"/>
              <a:t>g) Üniversitelerdeki Türk Dili ve Edebiyatı bölümleri ile benzer birimlerin son sınıf öğrencilerine ve mezunlara mesleki tecrübeye yönelik eğitim programları düzenlemek;</a:t>
            </a:r>
            <a:br>
              <a:rPr lang="tr-TR" sz="1600" dirty="0" smtClean="0"/>
            </a:br>
            <a:r>
              <a:rPr lang="tr-TR" sz="1600" dirty="0" smtClean="0"/>
              <a:t/>
            </a:r>
            <a:br>
              <a:rPr lang="tr-TR" sz="1600" dirty="0" smtClean="0"/>
            </a:br>
            <a:r>
              <a:rPr lang="tr-TR" sz="1600" dirty="0" smtClean="0"/>
              <a:t>h) Türk dili öğretiminin daha verimli hale getirilebilme için Türkçe ile yabancı diller arasında karşılaştırmalı çalışmalarda bulunmak;</a:t>
            </a:r>
            <a:br>
              <a:rPr lang="tr-TR" sz="1600" dirty="0" smtClean="0"/>
            </a:br>
            <a:r>
              <a:rPr lang="tr-TR" sz="1600" dirty="0" smtClean="0"/>
              <a:t/>
            </a:r>
            <a:br>
              <a:rPr lang="tr-TR" sz="1600" dirty="0" smtClean="0"/>
            </a:br>
            <a:r>
              <a:rPr lang="tr-TR" sz="1600" dirty="0" smtClean="0"/>
              <a:t>ı)Dil öğretimi metotlarıyla ilgili araştırma, inceleme ve uygulamalar yapmak;</a:t>
            </a:r>
            <a:br>
              <a:rPr lang="tr-TR" sz="1600" dirty="0" smtClean="0"/>
            </a:br>
            <a:r>
              <a:rPr lang="tr-TR" sz="1600" dirty="0" smtClean="0"/>
              <a:t/>
            </a:r>
            <a:br>
              <a:rPr lang="tr-TR" sz="1600" dirty="0" smtClean="0"/>
            </a:br>
            <a:r>
              <a:rPr lang="tr-TR" sz="1600" dirty="0" smtClean="0"/>
              <a:t>i) Yurt dışında yaşayan Türk çocuklarına, Türk dilini gereği kadar öğrenebilmeleri için kısa süreli uyum kursları düzenlemek;</a:t>
            </a:r>
            <a:br>
              <a:rPr lang="tr-TR" sz="1600" dirty="0" smtClean="0"/>
            </a:br>
            <a:r>
              <a:rPr lang="tr-TR" sz="1600" dirty="0" smtClean="0"/>
              <a:t/>
            </a:r>
            <a:br>
              <a:rPr lang="tr-TR" sz="1600" dirty="0" smtClean="0"/>
            </a:br>
            <a:r>
              <a:rPr lang="tr-TR" sz="1600" dirty="0" smtClean="0"/>
              <a:t>j) Bilimsel çalışmaları desteklemek amacıyla çeşitli dillerde çeviriler yapmak;</a:t>
            </a:r>
          </a:p>
          <a:p>
            <a:pPr>
              <a:buNone/>
            </a:pPr>
            <a:r>
              <a:rPr lang="tr-TR" sz="1600" dirty="0" smtClean="0"/>
              <a:t>     k) Dil sınavları düzenlemek;</a:t>
            </a:r>
          </a:p>
          <a:p>
            <a:pPr>
              <a:buNone/>
            </a:pPr>
            <a:r>
              <a:rPr lang="tr-TR" sz="1600" dirty="0" smtClean="0"/>
              <a:t>     l) İlk ve orta öğretim öğrencilerinin yabancı dillerini geliştirmeye yönelik sosyal ve kültürel destekli kurslar açmak.</a:t>
            </a:r>
            <a:endParaRPr lang="tr-TR"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12984" y="609599"/>
            <a:ext cx="7690339" cy="480647"/>
          </a:xfrm>
        </p:spPr>
        <p:txBody>
          <a:bodyPr>
            <a:normAutofit/>
          </a:bodyPr>
          <a:lstStyle/>
          <a:p>
            <a:r>
              <a:rPr lang="tr-TR" sz="2400" b="1" dirty="0" smtClean="0"/>
              <a:t>Türkçe Dil Kursu </a:t>
            </a:r>
            <a:endParaRPr lang="tr-TR" sz="2400" dirty="0"/>
          </a:p>
        </p:txBody>
      </p:sp>
      <p:graphicFrame>
        <p:nvGraphicFramePr>
          <p:cNvPr id="9" name="8 İçerik Yer Tutucusu"/>
          <p:cNvGraphicFramePr>
            <a:graphicFrameLocks noGrp="1"/>
          </p:cNvGraphicFramePr>
          <p:nvPr>
            <p:ph idx="1"/>
          </p:nvPr>
        </p:nvGraphicFramePr>
        <p:xfrm>
          <a:off x="1676399" y="2825262"/>
          <a:ext cx="6013938" cy="1488830"/>
        </p:xfrm>
        <a:graphic>
          <a:graphicData uri="http://schemas.openxmlformats.org/drawingml/2006/table">
            <a:tbl>
              <a:tblPr/>
              <a:tblGrid>
                <a:gridCol w="1747691"/>
                <a:gridCol w="1460086"/>
                <a:gridCol w="1459351"/>
                <a:gridCol w="1346810"/>
              </a:tblGrid>
              <a:tr h="723409">
                <a:tc>
                  <a:txBody>
                    <a:bodyPr/>
                    <a:lstStyle/>
                    <a:p>
                      <a:pPr>
                        <a:lnSpc>
                          <a:spcPct val="115000"/>
                        </a:lnSpc>
                        <a:spcAft>
                          <a:spcPts val="0"/>
                        </a:spcAft>
                      </a:pPr>
                      <a:r>
                        <a:rPr lang="tr-TR" sz="1400" b="1" dirty="0">
                          <a:latin typeface="Times New Roman"/>
                          <a:ea typeface="Calibri"/>
                          <a:cs typeface="Times New Roman"/>
                        </a:rPr>
                        <a:t>TÖMER</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dirty="0">
                          <a:latin typeface="Times New Roman"/>
                          <a:ea typeface="Calibri"/>
                          <a:cs typeface="Times New Roman"/>
                        </a:rPr>
                        <a:t>1.TAKSİT</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a:latin typeface="Times New Roman"/>
                          <a:ea typeface="Calibri"/>
                          <a:cs typeface="Times New Roman"/>
                        </a:rPr>
                        <a:t>2.TAKSİT</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dirty="0">
                          <a:latin typeface="Times New Roman"/>
                          <a:ea typeface="Calibri"/>
                          <a:cs typeface="Times New Roman"/>
                        </a:rPr>
                        <a:t>TOPLAM</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5421">
                <a:tc>
                  <a:txBody>
                    <a:bodyPr/>
                    <a:lstStyle/>
                    <a:p>
                      <a:pPr>
                        <a:lnSpc>
                          <a:spcPct val="115000"/>
                        </a:lnSpc>
                        <a:spcAft>
                          <a:spcPts val="0"/>
                        </a:spcAft>
                      </a:pPr>
                      <a:r>
                        <a:rPr lang="tr-TR" sz="1400" dirty="0">
                          <a:latin typeface="Times New Roman"/>
                          <a:ea typeface="Calibri"/>
                          <a:cs typeface="Times New Roman"/>
                        </a:rPr>
                        <a:t>KURS ÜCRETİ</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a:latin typeface="Times New Roman"/>
                          <a:ea typeface="Calibri"/>
                          <a:cs typeface="Times New Roman"/>
                        </a:rPr>
                        <a:t>900 TL</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a:latin typeface="Times New Roman"/>
                          <a:ea typeface="Calibri"/>
                          <a:cs typeface="Times New Roman"/>
                        </a:rPr>
                        <a:t>900 TL</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a:latin typeface="Times New Roman"/>
                          <a:ea typeface="Calibri"/>
                          <a:cs typeface="Times New Roman"/>
                        </a:rPr>
                        <a:t>1800 TL</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4 İçerik Yer Tutucusu"/>
          <p:cNvSpPr txBox="1">
            <a:spLocks/>
          </p:cNvSpPr>
          <p:nvPr/>
        </p:nvSpPr>
        <p:spPr>
          <a:xfrm>
            <a:off x="1019909" y="1160585"/>
            <a:ext cx="7924800" cy="5016377"/>
          </a:xfrm>
          <a:prstGeom prst="rect">
            <a:avLst/>
          </a:prstGeom>
        </p:spPr>
        <p:txBody>
          <a:bodyPr vert="horz" lIns="91440" tIns="45720" rIns="91440" bIns="45720" rtlCol="0">
            <a:normAutofit/>
          </a:bodyPr>
          <a:lstStyle/>
          <a:p>
            <a:pPr marL="228600" marR="0" lvl="0" indent="-228600" algn="just" defTabSz="914400" rtl="0" eaLnBrk="1" fontAlgn="auto" latinLnBrk="0" hangingPunct="1">
              <a:lnSpc>
                <a:spcPct val="90000"/>
              </a:lnSpc>
              <a:spcBef>
                <a:spcPts val="1000"/>
              </a:spcBef>
              <a:spcAft>
                <a:spcPts val="0"/>
              </a:spcAft>
              <a:buClrTx/>
              <a:buSzTx/>
              <a:tabLst/>
              <a:defRPr/>
            </a:pPr>
            <a:r>
              <a:rPr kumimoji="0" lang="tr-TR" sz="2000" b="0" i="0" u="none" strike="noStrike" kern="1200" cap="none" spc="0" normalizeH="0" baseline="0" noProof="0" dirty="0" smtClean="0">
                <a:ln>
                  <a:noFill/>
                </a:ln>
                <a:solidFill>
                  <a:schemeClr val="tx1"/>
                </a:solidFill>
                <a:effectLst/>
                <a:uLnTx/>
                <a:uFillTx/>
                <a:latin typeface="+mn-lt"/>
                <a:ea typeface="+mn-ea"/>
                <a:cs typeface="+mn-cs"/>
              </a:rPr>
              <a:t>    2018-2019 Eğitim-Öğretim Yılı dönemince  müdürlüğümüz bünyesinde üniversitemiz yabancı uyruklu öğrencilerine yönelik  </a:t>
            </a:r>
            <a:r>
              <a:rPr kumimoji="0" lang="tr-TR" sz="2000" b="0" i="0" u="none" strike="noStrike" kern="1200" cap="none" spc="0" normalizeH="0" baseline="0" noProof="0" smtClean="0">
                <a:ln>
                  <a:noFill/>
                </a:ln>
                <a:solidFill>
                  <a:schemeClr val="tx1"/>
                </a:solidFill>
                <a:effectLst/>
                <a:uLnTx/>
                <a:uFillTx/>
                <a:latin typeface="+mn-lt"/>
                <a:ea typeface="+mn-ea"/>
                <a:cs typeface="+mn-cs"/>
              </a:rPr>
              <a:t>verilen </a:t>
            </a:r>
            <a:r>
              <a:rPr kumimoji="0" lang="tr-TR" sz="2000" b="0" i="0" u="none" strike="noStrike" kern="1200" cap="none" spc="0" normalizeH="0" baseline="0" noProof="0" smtClean="0">
                <a:ln>
                  <a:noFill/>
                </a:ln>
                <a:solidFill>
                  <a:schemeClr val="tx1"/>
                </a:solidFill>
                <a:effectLst/>
                <a:uLnTx/>
                <a:uFillTx/>
                <a:latin typeface="+mn-lt"/>
                <a:ea typeface="+mn-ea"/>
                <a:cs typeface="+mn-cs"/>
              </a:rPr>
              <a:t> </a:t>
            </a:r>
            <a:r>
              <a:rPr kumimoji="0" lang="tr-TR" sz="2000" b="0" i="0" u="none" strike="noStrike" kern="1200" cap="none" spc="0" normalizeH="0" baseline="0" noProof="0" dirty="0" smtClean="0">
                <a:ln>
                  <a:noFill/>
                </a:ln>
                <a:solidFill>
                  <a:schemeClr val="tx1"/>
                </a:solidFill>
                <a:effectLst/>
                <a:uLnTx/>
                <a:uFillTx/>
                <a:latin typeface="+mn-lt"/>
                <a:ea typeface="+mn-ea"/>
                <a:cs typeface="+mn-cs"/>
              </a:rPr>
              <a:t>Türkçe Dil Kursu ve kurs  ücreti  24/09/2018 tarihli Yönetim Kurulu Kararı ile kararlaştırılmıştır.</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89538" y="574431"/>
            <a:ext cx="7620000" cy="422032"/>
          </a:xfrm>
        </p:spPr>
        <p:txBody>
          <a:bodyPr>
            <a:normAutofit fontScale="90000"/>
          </a:bodyPr>
          <a:lstStyle/>
          <a:p>
            <a:r>
              <a:rPr lang="tr-TR" dirty="0" smtClean="0"/>
              <a:t>Öğrenci Bilgileri</a:t>
            </a:r>
            <a:endParaRPr lang="tr-TR" dirty="0"/>
          </a:p>
        </p:txBody>
      </p:sp>
      <p:sp>
        <p:nvSpPr>
          <p:cNvPr id="3" name="2 İçerik Yer Tutucusu"/>
          <p:cNvSpPr>
            <a:spLocks noGrp="1"/>
          </p:cNvSpPr>
          <p:nvPr>
            <p:ph idx="1"/>
          </p:nvPr>
        </p:nvSpPr>
        <p:spPr>
          <a:xfrm>
            <a:off x="949570" y="1277815"/>
            <a:ext cx="8006862" cy="4887425"/>
          </a:xfrm>
        </p:spPr>
        <p:txBody>
          <a:bodyPr/>
          <a:lstStyle/>
          <a:p>
            <a:pPr algn="just">
              <a:buNone/>
            </a:pPr>
            <a:r>
              <a:rPr lang="tr-TR" dirty="0" smtClean="0"/>
              <a:t>   </a:t>
            </a:r>
            <a:r>
              <a:rPr lang="tr-TR" sz="2400" dirty="0" smtClean="0"/>
              <a:t>Müdürlüğümüz bünyesinde verilen Türkçe Dil Kursuna kayıt yapan yabancı uyruklu öğrenci sayısı 82’dir.</a:t>
            </a:r>
          </a:p>
          <a:p>
            <a:pPr algn="just">
              <a:buNone/>
            </a:pPr>
            <a:r>
              <a:rPr lang="tr-TR" sz="2400" dirty="0" smtClean="0"/>
              <a:t>   Kursumuza birçok ülkeden katılım sağlanmakta olup, Yabancı uyruklu öğrencilerimizden 33’ü Suriye, 20’si Türkmenistan, 9’u Pakistan,3’ü Yemen, 2’si Fas, 2’si Burundi, 1’i Gine, 1’i Kuzey Afrika, 2’si Gana, 1’i Libya, 4’ü Mısır, 1’i Somali, 1’i Rusya, 1’i Suudi Arabistan, 1’i Mali uyruklu olmak üzere toplamda 82 öğrenci öğrenim görmektedir.</a:t>
            </a:r>
            <a:endParaRPr lang="tr-T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00554" y="633046"/>
            <a:ext cx="7045569" cy="504092"/>
          </a:xfrm>
        </p:spPr>
        <p:txBody>
          <a:bodyPr>
            <a:normAutofit fontScale="90000"/>
          </a:bodyPr>
          <a:lstStyle/>
          <a:p>
            <a:r>
              <a:rPr lang="tr-TR" b="1" dirty="0" smtClean="0"/>
              <a:t>Öğrenci Bilgileri</a:t>
            </a:r>
            <a:endParaRPr lang="tr-TR" b="1" dirty="0"/>
          </a:p>
        </p:txBody>
      </p:sp>
      <p:graphicFrame>
        <p:nvGraphicFramePr>
          <p:cNvPr id="10" name="9 İçerik Yer Tutucusu"/>
          <p:cNvGraphicFramePr>
            <a:graphicFrameLocks noGrp="1"/>
          </p:cNvGraphicFramePr>
          <p:nvPr>
            <p:ph idx="1"/>
          </p:nvPr>
        </p:nvGraphicFramePr>
        <p:xfrm>
          <a:off x="1184029" y="1242645"/>
          <a:ext cx="7690340" cy="3188678"/>
        </p:xfrm>
        <a:graphic>
          <a:graphicData uri="http://schemas.openxmlformats.org/drawingml/2006/table">
            <a:tbl>
              <a:tblPr/>
              <a:tblGrid>
                <a:gridCol w="1731956"/>
                <a:gridCol w="1285024"/>
                <a:gridCol w="1257514"/>
                <a:gridCol w="1269232"/>
                <a:gridCol w="1041128"/>
                <a:gridCol w="1105486"/>
              </a:tblGrid>
              <a:tr h="645162">
                <a:tc gridSpan="6">
                  <a:txBody>
                    <a:bodyPr/>
                    <a:lstStyle/>
                    <a:p>
                      <a:pPr algn="l">
                        <a:lnSpc>
                          <a:spcPct val="115000"/>
                        </a:lnSpc>
                        <a:spcAft>
                          <a:spcPts val="0"/>
                        </a:spcAft>
                      </a:pPr>
                      <a:r>
                        <a:rPr lang="en-US" sz="1400" b="0" dirty="0" err="1">
                          <a:solidFill>
                            <a:srgbClr val="FFFFFF"/>
                          </a:solidFill>
                          <a:latin typeface="Times New Roman" pitchFamily="18" charset="0"/>
                          <a:ea typeface="Calibri"/>
                          <a:cs typeface="Times New Roman" pitchFamily="18" charset="0"/>
                        </a:rPr>
                        <a:t>Yıllara</a:t>
                      </a:r>
                      <a:r>
                        <a:rPr lang="en-US" sz="1400" b="0" dirty="0">
                          <a:solidFill>
                            <a:srgbClr val="FFFFFF"/>
                          </a:solidFill>
                          <a:latin typeface="Times New Roman" pitchFamily="18" charset="0"/>
                          <a:ea typeface="Calibri"/>
                          <a:cs typeface="Times New Roman" pitchFamily="18" charset="0"/>
                        </a:rPr>
                        <a:t> </a:t>
                      </a:r>
                      <a:r>
                        <a:rPr lang="en-US" sz="1400" b="0" dirty="0" err="1">
                          <a:solidFill>
                            <a:srgbClr val="FFFFFF"/>
                          </a:solidFill>
                          <a:latin typeface="Times New Roman" pitchFamily="18" charset="0"/>
                          <a:ea typeface="Calibri"/>
                          <a:cs typeface="Times New Roman" pitchFamily="18" charset="0"/>
                        </a:rPr>
                        <a:t>Göre</a:t>
                      </a:r>
                      <a:r>
                        <a:rPr lang="en-US" sz="1400" b="0" dirty="0">
                          <a:solidFill>
                            <a:srgbClr val="FFFFFF"/>
                          </a:solidFill>
                          <a:latin typeface="Times New Roman" pitchFamily="18" charset="0"/>
                          <a:ea typeface="Calibri"/>
                          <a:cs typeface="Times New Roman" pitchFamily="18" charset="0"/>
                        </a:rPr>
                        <a:t> </a:t>
                      </a:r>
                      <a:r>
                        <a:rPr lang="en-US" sz="1400" b="0" dirty="0" err="1">
                          <a:solidFill>
                            <a:srgbClr val="FFFFFF"/>
                          </a:solidFill>
                          <a:latin typeface="Times New Roman" pitchFamily="18" charset="0"/>
                          <a:ea typeface="Calibri"/>
                          <a:cs typeface="Times New Roman" pitchFamily="18" charset="0"/>
                        </a:rPr>
                        <a:t>Yabancı</a:t>
                      </a:r>
                      <a:r>
                        <a:rPr lang="en-US" sz="1400" b="0" dirty="0">
                          <a:solidFill>
                            <a:srgbClr val="FFFFFF"/>
                          </a:solidFill>
                          <a:latin typeface="Times New Roman" pitchFamily="18" charset="0"/>
                          <a:ea typeface="Calibri"/>
                          <a:cs typeface="Times New Roman" pitchFamily="18" charset="0"/>
                        </a:rPr>
                        <a:t> </a:t>
                      </a:r>
                      <a:r>
                        <a:rPr lang="en-US" sz="1400" b="0" dirty="0" err="1">
                          <a:solidFill>
                            <a:srgbClr val="FFFFFF"/>
                          </a:solidFill>
                          <a:latin typeface="Times New Roman" pitchFamily="18" charset="0"/>
                          <a:ea typeface="Calibri"/>
                          <a:cs typeface="Times New Roman" pitchFamily="18" charset="0"/>
                        </a:rPr>
                        <a:t>Uyruklu</a:t>
                      </a:r>
                      <a:r>
                        <a:rPr lang="en-US" sz="1400" b="0" dirty="0">
                          <a:solidFill>
                            <a:srgbClr val="FFFFFF"/>
                          </a:solidFill>
                          <a:latin typeface="Times New Roman" pitchFamily="18" charset="0"/>
                          <a:ea typeface="Calibri"/>
                          <a:cs typeface="Times New Roman" pitchFamily="18" charset="0"/>
                        </a:rPr>
                        <a:t>  </a:t>
                      </a:r>
                      <a:r>
                        <a:rPr lang="en-US" sz="1400" b="0" dirty="0" err="1">
                          <a:solidFill>
                            <a:srgbClr val="FFFFFF"/>
                          </a:solidFill>
                          <a:latin typeface="Times New Roman" pitchFamily="18" charset="0"/>
                          <a:ea typeface="Calibri"/>
                          <a:cs typeface="Times New Roman" pitchFamily="18" charset="0"/>
                        </a:rPr>
                        <a:t>Öğrenci</a:t>
                      </a:r>
                      <a:r>
                        <a:rPr lang="en-US" sz="1400" b="0" dirty="0">
                          <a:solidFill>
                            <a:srgbClr val="FFFFFF"/>
                          </a:solidFill>
                          <a:latin typeface="Times New Roman" pitchFamily="18" charset="0"/>
                          <a:ea typeface="Calibri"/>
                          <a:cs typeface="Times New Roman" pitchFamily="18" charset="0"/>
                        </a:rPr>
                        <a:t> </a:t>
                      </a:r>
                      <a:r>
                        <a:rPr lang="en-US" sz="1400" b="0" dirty="0" err="1">
                          <a:solidFill>
                            <a:schemeClr val="bg1"/>
                          </a:solidFill>
                          <a:latin typeface="Times New Roman" pitchFamily="18" charset="0"/>
                          <a:ea typeface="Calibri"/>
                          <a:cs typeface="Times New Roman" pitchFamily="18" charset="0"/>
                        </a:rPr>
                        <a:t>Sayıları</a:t>
                      </a:r>
                      <a:endParaRPr lang="tr-TR" sz="1400" b="0" dirty="0">
                        <a:solidFill>
                          <a:schemeClr val="bg1"/>
                        </a:solidFill>
                        <a:latin typeface="Times New Roman" pitchFamily="18" charset="0"/>
                        <a:ea typeface="Calibri"/>
                        <a:cs typeface="Times New Roman"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823446">
                <a:tc>
                  <a:txBody>
                    <a:bodyPr/>
                    <a:lstStyle/>
                    <a:p>
                      <a:pPr algn="l">
                        <a:lnSpc>
                          <a:spcPct val="115000"/>
                        </a:lnSpc>
                        <a:spcAft>
                          <a:spcPts val="0"/>
                        </a:spcAft>
                      </a:pPr>
                      <a:r>
                        <a:rPr lang="en-US" sz="1600" b="0" dirty="0" err="1">
                          <a:solidFill>
                            <a:srgbClr val="1F497D"/>
                          </a:solidFill>
                          <a:latin typeface="Times New Roman" pitchFamily="18" charset="0"/>
                          <a:ea typeface="Calibri"/>
                          <a:cs typeface="Times New Roman" pitchFamily="18" charset="0"/>
                        </a:rPr>
                        <a:t>Yıllar</a:t>
                      </a:r>
                      <a:endParaRPr lang="tr-TR" sz="1600" b="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600" b="0" dirty="0">
                          <a:solidFill>
                            <a:srgbClr val="000000"/>
                          </a:solidFill>
                          <a:latin typeface="Times New Roman" pitchFamily="18" charset="0"/>
                          <a:ea typeface="Times New Roman"/>
                          <a:cs typeface="Times New Roman" pitchFamily="18" charset="0"/>
                        </a:rPr>
                        <a:t>2014 -2015</a:t>
                      </a:r>
                      <a:endParaRPr lang="tr-TR" sz="1600" b="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600" b="0" dirty="0">
                          <a:solidFill>
                            <a:srgbClr val="000000"/>
                          </a:solidFill>
                          <a:latin typeface="Times New Roman" pitchFamily="18" charset="0"/>
                          <a:ea typeface="Times New Roman"/>
                          <a:cs typeface="Times New Roman" pitchFamily="18" charset="0"/>
                        </a:rPr>
                        <a:t>2015-2016</a:t>
                      </a:r>
                      <a:endParaRPr lang="tr-TR" sz="1600" b="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600" b="0">
                          <a:solidFill>
                            <a:srgbClr val="000000"/>
                          </a:solidFill>
                          <a:latin typeface="Times New Roman" pitchFamily="18" charset="0"/>
                          <a:ea typeface="Times New Roman"/>
                          <a:cs typeface="Times New Roman" pitchFamily="18" charset="0"/>
                        </a:rPr>
                        <a:t>2016-2017</a:t>
                      </a:r>
                      <a:endParaRPr lang="tr-TR" sz="1600" b="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600" b="0" dirty="0" smtClean="0">
                          <a:solidFill>
                            <a:srgbClr val="000000"/>
                          </a:solidFill>
                          <a:latin typeface="Times New Roman" pitchFamily="18" charset="0"/>
                          <a:ea typeface="Times New Roman"/>
                          <a:cs typeface="Times New Roman" pitchFamily="18" charset="0"/>
                        </a:rPr>
                        <a:t>2017-</a:t>
                      </a:r>
                      <a:r>
                        <a:rPr lang="tr-TR" sz="1600" b="0" dirty="0" smtClean="0">
                          <a:solidFill>
                            <a:srgbClr val="000000"/>
                          </a:solidFill>
                          <a:latin typeface="Times New Roman" pitchFamily="18" charset="0"/>
                          <a:ea typeface="Times New Roman"/>
                          <a:cs typeface="Times New Roman" pitchFamily="18" charset="0"/>
                        </a:rPr>
                        <a:t>2</a:t>
                      </a:r>
                      <a:r>
                        <a:rPr lang="en-US" sz="1600" b="0" dirty="0" smtClean="0">
                          <a:solidFill>
                            <a:srgbClr val="000000"/>
                          </a:solidFill>
                          <a:latin typeface="Times New Roman" pitchFamily="18" charset="0"/>
                          <a:ea typeface="Times New Roman"/>
                          <a:cs typeface="Times New Roman" pitchFamily="18" charset="0"/>
                        </a:rPr>
                        <a:t>018</a:t>
                      </a:r>
                      <a:endParaRPr lang="tr-TR" sz="1600" b="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600" b="0" dirty="0">
                          <a:solidFill>
                            <a:srgbClr val="000000"/>
                          </a:solidFill>
                          <a:latin typeface="Times New Roman" pitchFamily="18" charset="0"/>
                          <a:ea typeface="Times New Roman"/>
                          <a:cs typeface="Times New Roman" pitchFamily="18" charset="0"/>
                        </a:rPr>
                        <a:t>2018-2019</a:t>
                      </a:r>
                      <a:endParaRPr lang="tr-TR" sz="1600" b="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0035">
                <a:tc>
                  <a:txBody>
                    <a:bodyPr/>
                    <a:lstStyle/>
                    <a:p>
                      <a:pPr algn="l">
                        <a:lnSpc>
                          <a:spcPct val="115000"/>
                        </a:lnSpc>
                        <a:spcAft>
                          <a:spcPts val="0"/>
                        </a:spcAft>
                      </a:pPr>
                      <a:r>
                        <a:rPr lang="en-US" sz="1600" b="0" dirty="0" err="1">
                          <a:solidFill>
                            <a:srgbClr val="000000"/>
                          </a:solidFill>
                          <a:latin typeface="Times New Roman" pitchFamily="18" charset="0"/>
                          <a:ea typeface="Calibri"/>
                          <a:cs typeface="Times New Roman" pitchFamily="18" charset="0"/>
                        </a:rPr>
                        <a:t>Öğrenci</a:t>
                      </a:r>
                      <a:r>
                        <a:rPr lang="en-US" sz="1600" b="0" dirty="0">
                          <a:solidFill>
                            <a:srgbClr val="000000"/>
                          </a:solidFill>
                          <a:latin typeface="Times New Roman" pitchFamily="18" charset="0"/>
                          <a:ea typeface="Calibri"/>
                          <a:cs typeface="Times New Roman" pitchFamily="18" charset="0"/>
                        </a:rPr>
                        <a:t> </a:t>
                      </a:r>
                      <a:r>
                        <a:rPr lang="en-US" sz="1600" b="0" dirty="0" err="1">
                          <a:solidFill>
                            <a:srgbClr val="000000"/>
                          </a:solidFill>
                          <a:latin typeface="Times New Roman" pitchFamily="18" charset="0"/>
                          <a:ea typeface="Calibri"/>
                          <a:cs typeface="Times New Roman" pitchFamily="18" charset="0"/>
                        </a:rPr>
                        <a:t>Sayıları</a:t>
                      </a:r>
                      <a:endParaRPr lang="tr-TR" sz="1600" b="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dbl"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600" b="0" dirty="0">
                          <a:solidFill>
                            <a:srgbClr val="000000"/>
                          </a:solidFill>
                          <a:latin typeface="Times New Roman" pitchFamily="18" charset="0"/>
                          <a:ea typeface="Times New Roman"/>
                          <a:cs typeface="Times New Roman" pitchFamily="18" charset="0"/>
                        </a:rPr>
                        <a:t> 60</a:t>
                      </a:r>
                      <a:endParaRPr lang="tr-TR" sz="1600" b="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dbl"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600" b="0" dirty="0">
                          <a:solidFill>
                            <a:srgbClr val="000000"/>
                          </a:solidFill>
                          <a:latin typeface="Times New Roman" pitchFamily="18" charset="0"/>
                          <a:ea typeface="Times New Roman"/>
                          <a:cs typeface="Times New Roman" pitchFamily="18" charset="0"/>
                        </a:rPr>
                        <a:t>30</a:t>
                      </a:r>
                      <a:endParaRPr lang="tr-TR" sz="1600" b="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dbl"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600" b="0" dirty="0">
                          <a:solidFill>
                            <a:srgbClr val="000000"/>
                          </a:solidFill>
                          <a:latin typeface="Times New Roman" pitchFamily="18" charset="0"/>
                          <a:ea typeface="Times New Roman"/>
                          <a:cs typeface="Times New Roman" pitchFamily="18" charset="0"/>
                        </a:rPr>
                        <a:t>32</a:t>
                      </a:r>
                      <a:endParaRPr lang="tr-TR" sz="1600" b="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dbl"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600" b="0" dirty="0" smtClean="0">
                          <a:solidFill>
                            <a:srgbClr val="000000"/>
                          </a:solidFill>
                          <a:latin typeface="Times New Roman" pitchFamily="18" charset="0"/>
                          <a:ea typeface="Times New Roman"/>
                          <a:cs typeface="Times New Roman" pitchFamily="18" charset="0"/>
                        </a:rPr>
                        <a:t>4</a:t>
                      </a:r>
                      <a:r>
                        <a:rPr lang="tr-TR" sz="1600" b="0" dirty="0" smtClean="0">
                          <a:solidFill>
                            <a:srgbClr val="000000"/>
                          </a:solidFill>
                          <a:latin typeface="Times New Roman" pitchFamily="18" charset="0"/>
                          <a:ea typeface="Times New Roman"/>
                          <a:cs typeface="Times New Roman" pitchFamily="18" charset="0"/>
                        </a:rPr>
                        <a:t>9</a:t>
                      </a:r>
                      <a:endParaRPr lang="tr-TR" sz="1600" b="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dbl"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600" b="0" dirty="0">
                          <a:solidFill>
                            <a:srgbClr val="000000"/>
                          </a:solidFill>
                          <a:latin typeface="Times New Roman" pitchFamily="18" charset="0"/>
                          <a:ea typeface="Times New Roman"/>
                          <a:cs typeface="Times New Roman" pitchFamily="18" charset="0"/>
                        </a:rPr>
                        <a:t>82</a:t>
                      </a:r>
                      <a:endParaRPr lang="tr-TR" sz="1600" b="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0035">
                <a:tc>
                  <a:txBody>
                    <a:bodyPr/>
                    <a:lstStyle/>
                    <a:p>
                      <a:pPr algn="l">
                        <a:lnSpc>
                          <a:spcPct val="115000"/>
                        </a:lnSpc>
                        <a:spcAft>
                          <a:spcPts val="0"/>
                        </a:spcAft>
                      </a:pPr>
                      <a:r>
                        <a:rPr lang="en-US" sz="1600" b="0" dirty="0" err="1">
                          <a:solidFill>
                            <a:srgbClr val="000000"/>
                          </a:solidFill>
                          <a:latin typeface="Times New Roman" pitchFamily="18" charset="0"/>
                          <a:ea typeface="Calibri"/>
                          <a:cs typeface="Times New Roman" pitchFamily="18" charset="0"/>
                        </a:rPr>
                        <a:t>Toplam</a:t>
                      </a:r>
                      <a:endParaRPr lang="tr-TR" sz="1600" b="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dbl"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600" b="0" dirty="0">
                          <a:solidFill>
                            <a:srgbClr val="000000"/>
                          </a:solidFill>
                          <a:latin typeface="Times New Roman" pitchFamily="18" charset="0"/>
                          <a:ea typeface="Times New Roman"/>
                          <a:cs typeface="Times New Roman" pitchFamily="18" charset="0"/>
                        </a:rPr>
                        <a:t> 60</a:t>
                      </a:r>
                      <a:endParaRPr lang="tr-TR" sz="1600" b="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dbl"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600" b="0" dirty="0">
                          <a:solidFill>
                            <a:srgbClr val="000000"/>
                          </a:solidFill>
                          <a:latin typeface="Times New Roman" pitchFamily="18" charset="0"/>
                          <a:ea typeface="Times New Roman"/>
                          <a:cs typeface="Times New Roman" pitchFamily="18" charset="0"/>
                        </a:rPr>
                        <a:t>30</a:t>
                      </a:r>
                      <a:endParaRPr lang="tr-TR" sz="1600" b="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dbl"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600" b="0" dirty="0">
                          <a:solidFill>
                            <a:srgbClr val="000000"/>
                          </a:solidFill>
                          <a:latin typeface="Times New Roman" pitchFamily="18" charset="0"/>
                          <a:ea typeface="Times New Roman"/>
                          <a:cs typeface="Times New Roman" pitchFamily="18" charset="0"/>
                        </a:rPr>
                        <a:t>32</a:t>
                      </a:r>
                      <a:endParaRPr lang="tr-TR" sz="1600" b="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dbl"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600" b="0" dirty="0" smtClean="0">
                          <a:solidFill>
                            <a:srgbClr val="000000"/>
                          </a:solidFill>
                          <a:latin typeface="Times New Roman" pitchFamily="18" charset="0"/>
                          <a:ea typeface="Times New Roman"/>
                          <a:cs typeface="Times New Roman" pitchFamily="18" charset="0"/>
                        </a:rPr>
                        <a:t>4</a:t>
                      </a:r>
                      <a:r>
                        <a:rPr lang="tr-TR" sz="1600" b="0" dirty="0" smtClean="0">
                          <a:solidFill>
                            <a:srgbClr val="000000"/>
                          </a:solidFill>
                          <a:latin typeface="Times New Roman" pitchFamily="18" charset="0"/>
                          <a:ea typeface="Times New Roman"/>
                          <a:cs typeface="Times New Roman" pitchFamily="18" charset="0"/>
                        </a:rPr>
                        <a:t>9</a:t>
                      </a:r>
                      <a:endParaRPr lang="tr-TR" sz="1600" b="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600" b="0" dirty="0">
                          <a:solidFill>
                            <a:srgbClr val="000000"/>
                          </a:solidFill>
                          <a:latin typeface="Times New Roman" pitchFamily="18" charset="0"/>
                          <a:ea typeface="Times New Roman"/>
                          <a:cs typeface="Times New Roman" pitchFamily="18" charset="0"/>
                        </a:rPr>
                        <a:t>82</a:t>
                      </a:r>
                      <a:endParaRPr lang="tr-TR" sz="1600" b="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6769" y="644769"/>
            <a:ext cx="6940062" cy="281354"/>
          </a:xfrm>
        </p:spPr>
        <p:txBody>
          <a:bodyPr>
            <a:normAutofit fontScale="90000"/>
          </a:bodyPr>
          <a:lstStyle/>
          <a:p>
            <a:endParaRPr lang="tr-TR" dirty="0"/>
          </a:p>
        </p:txBody>
      </p:sp>
      <p:graphicFrame>
        <p:nvGraphicFramePr>
          <p:cNvPr id="5" name="4 İçerik Yer Tutucusu"/>
          <p:cNvGraphicFramePr>
            <a:graphicFrameLocks noGrp="1"/>
          </p:cNvGraphicFramePr>
          <p:nvPr>
            <p:ph idx="1"/>
          </p:nvPr>
        </p:nvGraphicFramePr>
        <p:xfrm>
          <a:off x="1359878" y="1137137"/>
          <a:ext cx="7666891" cy="3945317"/>
        </p:xfrm>
        <a:graphic>
          <a:graphicData uri="http://schemas.openxmlformats.org/drawingml/2006/table">
            <a:tbl>
              <a:tblPr/>
              <a:tblGrid>
                <a:gridCol w="1077382"/>
                <a:gridCol w="474951"/>
                <a:gridCol w="474951"/>
                <a:gridCol w="439192"/>
                <a:gridCol w="491343"/>
                <a:gridCol w="464844"/>
                <a:gridCol w="422867"/>
                <a:gridCol w="422867"/>
                <a:gridCol w="451632"/>
                <a:gridCol w="451632"/>
                <a:gridCol w="345911"/>
                <a:gridCol w="450852"/>
                <a:gridCol w="450852"/>
                <a:gridCol w="345911"/>
                <a:gridCol w="450852"/>
                <a:gridCol w="450852"/>
              </a:tblGrid>
              <a:tr h="626844">
                <a:tc gridSpan="16">
                  <a:txBody>
                    <a:bodyPr/>
                    <a:lstStyle/>
                    <a:p>
                      <a:pPr algn="ctr">
                        <a:lnSpc>
                          <a:spcPct val="115000"/>
                        </a:lnSpc>
                        <a:spcAft>
                          <a:spcPts val="0"/>
                        </a:spcAft>
                      </a:pPr>
                      <a:r>
                        <a:rPr lang="tr-TR" sz="1400" b="1" dirty="0">
                          <a:solidFill>
                            <a:srgbClr val="000000"/>
                          </a:solidFill>
                          <a:latin typeface="Times New Roman"/>
                          <a:ea typeface="Times New Roman"/>
                          <a:cs typeface="Times New Roman"/>
                        </a:rPr>
                        <a:t>Yabancı Uyruklu Öğrencilerin Sayısı </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912576">
                <a:tc rowSpan="2">
                  <a:txBody>
                    <a:bodyPr/>
                    <a:lstStyle/>
                    <a:p>
                      <a:pPr algn="ctr">
                        <a:lnSpc>
                          <a:spcPct val="115000"/>
                        </a:lnSpc>
                        <a:spcAft>
                          <a:spcPts val="0"/>
                        </a:spcAft>
                      </a:pPr>
                      <a:r>
                        <a:rPr lang="tr-TR" sz="1400" b="1" dirty="0">
                          <a:solidFill>
                            <a:srgbClr val="000000"/>
                          </a:solidFill>
                          <a:latin typeface="Times New Roman"/>
                          <a:ea typeface="Times New Roman"/>
                          <a:cs typeface="Times New Roman"/>
                        </a:rPr>
                        <a:t>Birimi</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gridSpan="3">
                  <a:txBody>
                    <a:bodyPr/>
                    <a:lstStyle/>
                    <a:p>
                      <a:pPr algn="ctr">
                        <a:lnSpc>
                          <a:spcPct val="115000"/>
                        </a:lnSpc>
                        <a:spcAft>
                          <a:spcPts val="0"/>
                        </a:spcAft>
                      </a:pPr>
                      <a:r>
                        <a:rPr lang="tr-TR" sz="1400" b="1" dirty="0">
                          <a:solidFill>
                            <a:srgbClr val="000000"/>
                          </a:solidFill>
                          <a:latin typeface="Times New Roman"/>
                          <a:ea typeface="Times New Roman"/>
                          <a:cs typeface="Times New Roman"/>
                        </a:rPr>
                        <a:t>2014-2015 Yılı</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gridSpan="3">
                  <a:txBody>
                    <a:bodyPr/>
                    <a:lstStyle/>
                    <a:p>
                      <a:pPr algn="ctr">
                        <a:lnSpc>
                          <a:spcPct val="115000"/>
                        </a:lnSpc>
                        <a:spcAft>
                          <a:spcPts val="0"/>
                        </a:spcAft>
                      </a:pPr>
                      <a:r>
                        <a:rPr lang="tr-TR" sz="1400" b="1" dirty="0">
                          <a:solidFill>
                            <a:srgbClr val="000000"/>
                          </a:solidFill>
                          <a:latin typeface="Times New Roman"/>
                          <a:ea typeface="Times New Roman"/>
                          <a:cs typeface="Times New Roman"/>
                        </a:rPr>
                        <a:t>2015-2016 Yılı</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gridSpan="3">
                  <a:txBody>
                    <a:bodyPr/>
                    <a:lstStyle/>
                    <a:p>
                      <a:pPr algn="ctr">
                        <a:lnSpc>
                          <a:spcPct val="115000"/>
                        </a:lnSpc>
                        <a:spcAft>
                          <a:spcPts val="0"/>
                        </a:spcAft>
                      </a:pPr>
                      <a:r>
                        <a:rPr lang="tr-TR" sz="1400" b="1" dirty="0">
                          <a:solidFill>
                            <a:srgbClr val="000000"/>
                          </a:solidFill>
                          <a:latin typeface="Times New Roman"/>
                          <a:ea typeface="Times New Roman"/>
                          <a:cs typeface="Times New Roman"/>
                        </a:rPr>
                        <a:t>2016-2017 Yılı </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gridSpan="3">
                  <a:txBody>
                    <a:bodyPr/>
                    <a:lstStyle/>
                    <a:p>
                      <a:pPr algn="ctr">
                        <a:lnSpc>
                          <a:spcPct val="115000"/>
                        </a:lnSpc>
                        <a:spcAft>
                          <a:spcPts val="0"/>
                        </a:spcAft>
                      </a:pPr>
                      <a:r>
                        <a:rPr lang="tr-TR" sz="1400" b="1" dirty="0">
                          <a:solidFill>
                            <a:srgbClr val="000000"/>
                          </a:solidFill>
                          <a:latin typeface="Times New Roman"/>
                          <a:ea typeface="Times New Roman"/>
                          <a:cs typeface="Times New Roman"/>
                        </a:rPr>
                        <a:t>2017-2018 Yılı </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gridSpan="3">
                  <a:txBody>
                    <a:bodyPr/>
                    <a:lstStyle/>
                    <a:p>
                      <a:pPr algn="ctr">
                        <a:lnSpc>
                          <a:spcPct val="115000"/>
                        </a:lnSpc>
                        <a:spcAft>
                          <a:spcPts val="0"/>
                        </a:spcAft>
                      </a:pPr>
                      <a:r>
                        <a:rPr lang="tr-TR" sz="1400" b="1" dirty="0">
                          <a:solidFill>
                            <a:srgbClr val="000000"/>
                          </a:solidFill>
                          <a:latin typeface="Times New Roman"/>
                          <a:ea typeface="Times New Roman"/>
                          <a:cs typeface="Times New Roman"/>
                        </a:rPr>
                        <a:t>2018-2019 Yılı</a:t>
                      </a:r>
                      <a:endParaRPr lang="tr-TR"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r>
              <a:tr h="1285843">
                <a:tc vMerge="1">
                  <a:txBody>
                    <a:bodyPr/>
                    <a:lstStyle/>
                    <a:p>
                      <a:endParaRPr lang="tr-TR"/>
                    </a:p>
                  </a:txBody>
                  <a:tcPr/>
                </a:tc>
                <a:tc>
                  <a:txBody>
                    <a:bodyPr/>
                    <a:lstStyle/>
                    <a:p>
                      <a:pPr marL="71755" marR="71755" algn="ctr">
                        <a:lnSpc>
                          <a:spcPct val="115000"/>
                        </a:lnSpc>
                        <a:spcAft>
                          <a:spcPts val="0"/>
                        </a:spcAft>
                      </a:pPr>
                      <a:r>
                        <a:rPr lang="tr-TR" sz="1400" b="1" dirty="0">
                          <a:solidFill>
                            <a:srgbClr val="000000"/>
                          </a:solidFill>
                          <a:latin typeface="Times New Roman"/>
                          <a:ea typeface="Times New Roman"/>
                          <a:cs typeface="Times New Roman"/>
                        </a:rPr>
                        <a:t>Kız</a:t>
                      </a:r>
                      <a:endParaRPr lang="tr-TR" sz="1400" dirty="0">
                        <a:latin typeface="Calibri"/>
                        <a:ea typeface="Calibri"/>
                        <a:cs typeface="Times New Roman"/>
                      </a:endParaRPr>
                    </a:p>
                  </a:txBody>
                  <a:tcPr marL="44450" marR="44450" marT="0" marB="0" vert="vert27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marL="71755" marR="71755" algn="ctr">
                        <a:lnSpc>
                          <a:spcPct val="115000"/>
                        </a:lnSpc>
                        <a:spcAft>
                          <a:spcPts val="0"/>
                        </a:spcAft>
                      </a:pPr>
                      <a:r>
                        <a:rPr lang="tr-TR" sz="1400" b="1" dirty="0">
                          <a:solidFill>
                            <a:srgbClr val="000000"/>
                          </a:solidFill>
                          <a:latin typeface="Times New Roman"/>
                          <a:ea typeface="Times New Roman"/>
                          <a:cs typeface="Times New Roman"/>
                        </a:rPr>
                        <a:t>Erkek</a:t>
                      </a:r>
                      <a:endParaRPr lang="tr-TR" sz="1400" dirty="0">
                        <a:latin typeface="Calibri"/>
                        <a:ea typeface="Calibri"/>
                        <a:cs typeface="Times New Roman"/>
                      </a:endParaRPr>
                    </a:p>
                  </a:txBody>
                  <a:tcPr marL="44450" marR="44450" marT="0" marB="0" vert="vert27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marL="71755" marR="71755" algn="ctr">
                        <a:lnSpc>
                          <a:spcPct val="115000"/>
                        </a:lnSpc>
                        <a:spcAft>
                          <a:spcPts val="0"/>
                        </a:spcAft>
                      </a:pPr>
                      <a:r>
                        <a:rPr lang="tr-TR" sz="1400" b="1" dirty="0">
                          <a:solidFill>
                            <a:srgbClr val="000000"/>
                          </a:solidFill>
                          <a:latin typeface="Times New Roman"/>
                          <a:ea typeface="Times New Roman"/>
                          <a:cs typeface="Times New Roman"/>
                        </a:rPr>
                        <a:t>Toplam</a:t>
                      </a:r>
                      <a:endParaRPr lang="tr-TR" sz="1400" dirty="0">
                        <a:latin typeface="Calibri"/>
                        <a:ea typeface="Calibri"/>
                        <a:cs typeface="Times New Roman"/>
                      </a:endParaRPr>
                    </a:p>
                  </a:txBody>
                  <a:tcPr marL="44450" marR="44450" marT="0" marB="0" vert="vert27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marL="71755" marR="71755" algn="ctr">
                        <a:lnSpc>
                          <a:spcPct val="115000"/>
                        </a:lnSpc>
                        <a:spcAft>
                          <a:spcPts val="0"/>
                        </a:spcAft>
                      </a:pPr>
                      <a:r>
                        <a:rPr lang="tr-TR" sz="1400" b="1" dirty="0">
                          <a:solidFill>
                            <a:srgbClr val="000000"/>
                          </a:solidFill>
                          <a:latin typeface="Times New Roman"/>
                          <a:ea typeface="Times New Roman"/>
                          <a:cs typeface="Times New Roman"/>
                        </a:rPr>
                        <a:t>Kız</a:t>
                      </a:r>
                      <a:endParaRPr lang="tr-TR" sz="1400" dirty="0">
                        <a:latin typeface="Calibri"/>
                        <a:ea typeface="Calibri"/>
                        <a:cs typeface="Times New Roman"/>
                      </a:endParaRPr>
                    </a:p>
                  </a:txBody>
                  <a:tcPr marL="44450" marR="44450" marT="0" marB="0" vert="vert27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marL="71755" marR="71755" algn="ctr">
                        <a:lnSpc>
                          <a:spcPct val="115000"/>
                        </a:lnSpc>
                        <a:spcAft>
                          <a:spcPts val="0"/>
                        </a:spcAft>
                      </a:pPr>
                      <a:r>
                        <a:rPr lang="tr-TR" sz="1400" b="1" dirty="0">
                          <a:solidFill>
                            <a:srgbClr val="000000"/>
                          </a:solidFill>
                          <a:latin typeface="Times New Roman"/>
                          <a:ea typeface="Times New Roman"/>
                          <a:cs typeface="Times New Roman"/>
                        </a:rPr>
                        <a:t>Erkek</a:t>
                      </a:r>
                      <a:endParaRPr lang="tr-TR" sz="1400" dirty="0">
                        <a:latin typeface="Calibri"/>
                        <a:ea typeface="Calibri"/>
                        <a:cs typeface="Times New Roman"/>
                      </a:endParaRPr>
                    </a:p>
                  </a:txBody>
                  <a:tcPr marL="44450" marR="44450" marT="0" marB="0" vert="vert270" anchor="ctr">
                    <a:lnL w="28575" cap="flat" cmpd="dbl" algn="ctr">
                      <a:solidFill>
                        <a:srgbClr val="3F3F3F"/>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marL="71755" marR="71755" algn="ctr">
                        <a:lnSpc>
                          <a:spcPct val="115000"/>
                        </a:lnSpc>
                        <a:spcAft>
                          <a:spcPts val="0"/>
                        </a:spcAft>
                      </a:pPr>
                      <a:r>
                        <a:rPr lang="tr-TR" sz="1400" b="1" dirty="0">
                          <a:solidFill>
                            <a:srgbClr val="000000"/>
                          </a:solidFill>
                          <a:latin typeface="Times New Roman"/>
                          <a:ea typeface="Times New Roman"/>
                          <a:cs typeface="Times New Roman"/>
                        </a:rPr>
                        <a:t>Toplam</a:t>
                      </a:r>
                      <a:endParaRPr lang="tr-TR" sz="1400" dirty="0">
                        <a:latin typeface="Calibri"/>
                        <a:ea typeface="Calibri"/>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marL="71755" marR="71755" algn="ctr">
                        <a:lnSpc>
                          <a:spcPct val="115000"/>
                        </a:lnSpc>
                        <a:spcAft>
                          <a:spcPts val="0"/>
                        </a:spcAft>
                      </a:pPr>
                      <a:r>
                        <a:rPr lang="tr-TR" sz="1400" b="1" dirty="0">
                          <a:solidFill>
                            <a:srgbClr val="000000"/>
                          </a:solidFill>
                          <a:latin typeface="Times New Roman"/>
                          <a:ea typeface="Times New Roman"/>
                          <a:cs typeface="Times New Roman"/>
                        </a:rPr>
                        <a:t>Kız</a:t>
                      </a:r>
                      <a:endParaRPr lang="tr-TR" sz="1400" dirty="0">
                        <a:latin typeface="Calibri"/>
                        <a:ea typeface="Calibri"/>
                        <a:cs typeface="Times New Roman"/>
                      </a:endParaRPr>
                    </a:p>
                  </a:txBody>
                  <a:tcPr marL="44450" marR="44450" marT="0" marB="0" vert="vert27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marL="71755" marR="71755" algn="ctr">
                        <a:lnSpc>
                          <a:spcPct val="115000"/>
                        </a:lnSpc>
                        <a:spcAft>
                          <a:spcPts val="0"/>
                        </a:spcAft>
                      </a:pPr>
                      <a:r>
                        <a:rPr lang="tr-TR" sz="1400" b="1" dirty="0">
                          <a:solidFill>
                            <a:srgbClr val="000000"/>
                          </a:solidFill>
                          <a:latin typeface="Times New Roman"/>
                          <a:ea typeface="Times New Roman"/>
                          <a:cs typeface="Times New Roman"/>
                        </a:rPr>
                        <a:t>Erkek</a:t>
                      </a:r>
                      <a:endParaRPr lang="tr-TR" sz="1400" dirty="0">
                        <a:latin typeface="Calibri"/>
                        <a:ea typeface="Calibri"/>
                        <a:cs typeface="Times New Roman"/>
                      </a:endParaRPr>
                    </a:p>
                  </a:txBody>
                  <a:tcPr marL="44450" marR="44450" marT="0" marB="0" vert="vert27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marL="71755" marR="71755" algn="ctr">
                        <a:lnSpc>
                          <a:spcPct val="115000"/>
                        </a:lnSpc>
                        <a:spcAft>
                          <a:spcPts val="0"/>
                        </a:spcAft>
                      </a:pPr>
                      <a:r>
                        <a:rPr lang="tr-TR" sz="1400" b="1" dirty="0">
                          <a:solidFill>
                            <a:srgbClr val="000000"/>
                          </a:solidFill>
                          <a:latin typeface="Times New Roman"/>
                          <a:ea typeface="Times New Roman"/>
                          <a:cs typeface="Times New Roman"/>
                        </a:rPr>
                        <a:t>Toplam</a:t>
                      </a:r>
                      <a:endParaRPr lang="tr-TR" sz="1400" dirty="0">
                        <a:latin typeface="Calibri"/>
                        <a:ea typeface="Calibri"/>
                        <a:cs typeface="Times New Roman"/>
                      </a:endParaRPr>
                    </a:p>
                  </a:txBody>
                  <a:tcPr marL="44450" marR="44450" marT="0" marB="0" vert="vert27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marL="71755" marR="71755" algn="ctr">
                        <a:lnSpc>
                          <a:spcPct val="115000"/>
                        </a:lnSpc>
                        <a:spcAft>
                          <a:spcPts val="0"/>
                        </a:spcAft>
                      </a:pPr>
                      <a:r>
                        <a:rPr lang="tr-TR" sz="1400" b="1" dirty="0">
                          <a:solidFill>
                            <a:srgbClr val="000000"/>
                          </a:solidFill>
                          <a:latin typeface="Times New Roman"/>
                          <a:ea typeface="Times New Roman"/>
                          <a:cs typeface="Times New Roman"/>
                        </a:rPr>
                        <a:t>Kız</a:t>
                      </a:r>
                      <a:endParaRPr lang="tr-TR" sz="1400" dirty="0">
                        <a:latin typeface="Calibri"/>
                        <a:ea typeface="Calibri"/>
                        <a:cs typeface="Times New Roman"/>
                      </a:endParaRPr>
                    </a:p>
                  </a:txBody>
                  <a:tcPr marL="44450" marR="44450" marT="0" marB="0" vert="vert27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marL="71755" marR="71755" algn="ctr">
                        <a:lnSpc>
                          <a:spcPct val="115000"/>
                        </a:lnSpc>
                        <a:spcAft>
                          <a:spcPts val="0"/>
                        </a:spcAft>
                      </a:pPr>
                      <a:r>
                        <a:rPr lang="tr-TR" sz="1400" b="1" dirty="0">
                          <a:solidFill>
                            <a:srgbClr val="000000"/>
                          </a:solidFill>
                          <a:latin typeface="Times New Roman"/>
                          <a:ea typeface="Times New Roman"/>
                          <a:cs typeface="Times New Roman"/>
                        </a:rPr>
                        <a:t>Erkek</a:t>
                      </a:r>
                      <a:endParaRPr lang="tr-TR" sz="1400" dirty="0">
                        <a:latin typeface="Calibri"/>
                        <a:ea typeface="Calibri"/>
                        <a:cs typeface="Times New Roman"/>
                      </a:endParaRPr>
                    </a:p>
                  </a:txBody>
                  <a:tcPr marL="44450" marR="44450" marT="0" marB="0" vert="vert27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marL="71755" marR="71755" algn="ctr">
                        <a:lnSpc>
                          <a:spcPct val="115000"/>
                        </a:lnSpc>
                        <a:spcAft>
                          <a:spcPts val="0"/>
                        </a:spcAft>
                      </a:pPr>
                      <a:r>
                        <a:rPr lang="tr-TR" sz="1400" b="1" dirty="0">
                          <a:solidFill>
                            <a:srgbClr val="000000"/>
                          </a:solidFill>
                          <a:latin typeface="Times New Roman"/>
                          <a:ea typeface="Times New Roman"/>
                          <a:cs typeface="Times New Roman"/>
                        </a:rPr>
                        <a:t>Toplam</a:t>
                      </a:r>
                      <a:endParaRPr lang="tr-TR" sz="1400" dirty="0">
                        <a:latin typeface="Calibri"/>
                        <a:ea typeface="Calibri"/>
                        <a:cs typeface="Times New Roman"/>
                      </a:endParaRPr>
                    </a:p>
                  </a:txBody>
                  <a:tcPr marL="44450" marR="44450" marT="0" marB="0" vert="vert27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marL="71755" marR="71755" algn="ctr">
                        <a:lnSpc>
                          <a:spcPct val="115000"/>
                        </a:lnSpc>
                        <a:spcAft>
                          <a:spcPts val="0"/>
                        </a:spcAft>
                      </a:pPr>
                      <a:r>
                        <a:rPr lang="tr-TR" sz="1400" b="1" dirty="0">
                          <a:solidFill>
                            <a:srgbClr val="000000"/>
                          </a:solidFill>
                          <a:latin typeface="Times New Roman"/>
                          <a:ea typeface="Times New Roman"/>
                          <a:cs typeface="Times New Roman"/>
                        </a:rPr>
                        <a:t>Kız</a:t>
                      </a:r>
                      <a:endParaRPr lang="tr-TR" sz="1400" dirty="0">
                        <a:latin typeface="Calibri"/>
                        <a:ea typeface="Calibri"/>
                        <a:cs typeface="Times New Roman"/>
                      </a:endParaRPr>
                    </a:p>
                  </a:txBody>
                  <a:tcPr marL="44450" marR="44450" marT="0" marB="0" vert="vert27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marL="71755" marR="71755" algn="ctr">
                        <a:lnSpc>
                          <a:spcPct val="115000"/>
                        </a:lnSpc>
                        <a:spcAft>
                          <a:spcPts val="0"/>
                        </a:spcAft>
                      </a:pPr>
                      <a:r>
                        <a:rPr lang="tr-TR" sz="1400" b="1">
                          <a:solidFill>
                            <a:srgbClr val="000000"/>
                          </a:solidFill>
                          <a:latin typeface="Times New Roman"/>
                          <a:ea typeface="Times New Roman"/>
                          <a:cs typeface="Times New Roman"/>
                        </a:rPr>
                        <a:t>Erkek</a:t>
                      </a:r>
                      <a:endParaRPr lang="tr-TR" sz="1400">
                        <a:latin typeface="Calibri"/>
                        <a:ea typeface="Calibri"/>
                        <a:cs typeface="Times New Roman"/>
                      </a:endParaRPr>
                    </a:p>
                  </a:txBody>
                  <a:tcPr marL="44450" marR="44450" marT="0" marB="0" vert="vert27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marL="71755" marR="71755" algn="ctr">
                        <a:lnSpc>
                          <a:spcPct val="115000"/>
                        </a:lnSpc>
                        <a:spcAft>
                          <a:spcPts val="0"/>
                        </a:spcAft>
                      </a:pPr>
                      <a:r>
                        <a:rPr lang="tr-TR" sz="1400" b="1">
                          <a:solidFill>
                            <a:srgbClr val="000000"/>
                          </a:solidFill>
                          <a:latin typeface="Times New Roman"/>
                          <a:ea typeface="Times New Roman"/>
                          <a:cs typeface="Times New Roman"/>
                        </a:rPr>
                        <a:t>Toplam</a:t>
                      </a:r>
                      <a:endParaRPr lang="tr-TR" sz="1400">
                        <a:latin typeface="Calibri"/>
                        <a:ea typeface="Calibri"/>
                        <a:cs typeface="Times New Roman"/>
                      </a:endParaRPr>
                    </a:p>
                  </a:txBody>
                  <a:tcPr marL="44450" marR="44450" marT="0" marB="0" vert="vert27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r>
              <a:tr h="582758">
                <a:tc>
                  <a:txBody>
                    <a:bodyPr/>
                    <a:lstStyle/>
                    <a:p>
                      <a:pPr>
                        <a:lnSpc>
                          <a:spcPct val="115000"/>
                        </a:lnSpc>
                        <a:spcAft>
                          <a:spcPts val="0"/>
                        </a:spcAft>
                      </a:pPr>
                      <a:r>
                        <a:rPr lang="tr-TR" sz="1400" b="1" dirty="0">
                          <a:solidFill>
                            <a:srgbClr val="000000"/>
                          </a:solidFill>
                          <a:latin typeface="Times New Roman"/>
                          <a:ea typeface="Times New Roman"/>
                          <a:cs typeface="Times New Roman"/>
                        </a:rPr>
                        <a:t> TÖMER </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dirty="0">
                          <a:solidFill>
                            <a:srgbClr val="000000"/>
                          </a:solidFill>
                          <a:latin typeface="Times New Roman"/>
                          <a:ea typeface="Times New Roman"/>
                          <a:cs typeface="Times New Roman"/>
                        </a:rPr>
                        <a:t> 12</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a:solidFill>
                            <a:srgbClr val="000000"/>
                          </a:solidFill>
                          <a:latin typeface="Times New Roman"/>
                          <a:ea typeface="Times New Roman"/>
                          <a:cs typeface="Times New Roman"/>
                        </a:rPr>
                        <a:t> 48</a:t>
                      </a:r>
                      <a:endParaRPr lang="tr-TR" sz="140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a:solidFill>
                            <a:srgbClr val="000000"/>
                          </a:solidFill>
                          <a:latin typeface="Times New Roman"/>
                          <a:ea typeface="Times New Roman"/>
                          <a:cs typeface="Times New Roman"/>
                        </a:rPr>
                        <a:t> 60</a:t>
                      </a:r>
                      <a:endParaRPr lang="tr-TR" sz="140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dirty="0">
                          <a:solidFill>
                            <a:srgbClr val="000000"/>
                          </a:solidFill>
                          <a:latin typeface="Times New Roman"/>
                          <a:ea typeface="Times New Roman"/>
                          <a:cs typeface="Times New Roman"/>
                        </a:rPr>
                        <a:t> 13</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a:solidFill>
                            <a:srgbClr val="000000"/>
                          </a:solidFill>
                          <a:latin typeface="Times New Roman"/>
                          <a:ea typeface="Times New Roman"/>
                          <a:cs typeface="Times New Roman"/>
                        </a:rPr>
                        <a:t> 17</a:t>
                      </a:r>
                      <a:endParaRPr lang="tr-TR" sz="140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dirty="0">
                          <a:solidFill>
                            <a:srgbClr val="000000"/>
                          </a:solidFill>
                          <a:latin typeface="Times New Roman"/>
                          <a:ea typeface="Times New Roman"/>
                          <a:cs typeface="Times New Roman"/>
                        </a:rPr>
                        <a:t> 30</a:t>
                      </a:r>
                      <a:endParaRPr lang="tr-TR"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dirty="0">
                          <a:solidFill>
                            <a:srgbClr val="000000"/>
                          </a:solidFill>
                          <a:latin typeface="Times New Roman"/>
                          <a:ea typeface="Times New Roman"/>
                          <a:cs typeface="Times New Roman"/>
                        </a:rPr>
                        <a:t>10</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dirty="0">
                          <a:solidFill>
                            <a:srgbClr val="000000"/>
                          </a:solidFill>
                          <a:latin typeface="Times New Roman"/>
                          <a:ea typeface="Times New Roman"/>
                          <a:cs typeface="Times New Roman"/>
                        </a:rPr>
                        <a:t>22</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dirty="0">
                          <a:solidFill>
                            <a:srgbClr val="000000"/>
                          </a:solidFill>
                          <a:latin typeface="Times New Roman"/>
                          <a:ea typeface="Times New Roman"/>
                          <a:cs typeface="Times New Roman"/>
                        </a:rPr>
                        <a:t>32</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dirty="0" smtClean="0">
                          <a:solidFill>
                            <a:srgbClr val="000000"/>
                          </a:solidFill>
                          <a:latin typeface="Times New Roman"/>
                          <a:ea typeface="Times New Roman"/>
                          <a:cs typeface="Times New Roman"/>
                        </a:rPr>
                        <a:t>13</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dirty="0" smtClean="0">
                          <a:solidFill>
                            <a:srgbClr val="000000"/>
                          </a:solidFill>
                          <a:latin typeface="Times New Roman"/>
                          <a:ea typeface="Times New Roman"/>
                          <a:cs typeface="Times New Roman"/>
                        </a:rPr>
                        <a:t>36</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dirty="0" smtClean="0">
                          <a:solidFill>
                            <a:srgbClr val="000000"/>
                          </a:solidFill>
                          <a:latin typeface="Times New Roman"/>
                          <a:ea typeface="Times New Roman"/>
                          <a:cs typeface="Times New Roman"/>
                        </a:rPr>
                        <a:t>49</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dirty="0">
                          <a:solidFill>
                            <a:srgbClr val="000000"/>
                          </a:solidFill>
                          <a:latin typeface="Times New Roman"/>
                          <a:ea typeface="Times New Roman"/>
                          <a:cs typeface="Times New Roman"/>
                        </a:rPr>
                        <a:t>21</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dirty="0">
                          <a:solidFill>
                            <a:srgbClr val="000000"/>
                          </a:solidFill>
                          <a:latin typeface="Times New Roman"/>
                          <a:ea typeface="Times New Roman"/>
                          <a:cs typeface="Times New Roman"/>
                        </a:rPr>
                        <a:t>61</a:t>
                      </a:r>
                      <a:endParaRPr lang="tr-TR"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a:solidFill>
                            <a:srgbClr val="000000"/>
                          </a:solidFill>
                          <a:latin typeface="Times New Roman"/>
                          <a:ea typeface="Times New Roman"/>
                          <a:cs typeface="Times New Roman"/>
                        </a:rPr>
                        <a:t>82</a:t>
                      </a:r>
                      <a:endParaRPr lang="tr-TR"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r>
              <a:tr h="537296">
                <a:tc>
                  <a:txBody>
                    <a:bodyPr/>
                    <a:lstStyle/>
                    <a:p>
                      <a:pPr>
                        <a:lnSpc>
                          <a:spcPct val="115000"/>
                        </a:lnSpc>
                        <a:spcAft>
                          <a:spcPts val="0"/>
                        </a:spcAft>
                      </a:pPr>
                      <a:r>
                        <a:rPr lang="tr-TR" sz="1400" b="1" dirty="0">
                          <a:solidFill>
                            <a:srgbClr val="000000"/>
                          </a:solidFill>
                          <a:latin typeface="Times New Roman"/>
                          <a:ea typeface="Times New Roman"/>
                          <a:cs typeface="Times New Roman"/>
                        </a:rPr>
                        <a:t>TOPLAM</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dirty="0">
                          <a:solidFill>
                            <a:srgbClr val="000000"/>
                          </a:solidFill>
                          <a:latin typeface="Times New Roman"/>
                          <a:ea typeface="Times New Roman"/>
                          <a:cs typeface="Times New Roman"/>
                        </a:rPr>
                        <a:t> 12</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dirty="0">
                          <a:solidFill>
                            <a:srgbClr val="000000"/>
                          </a:solidFill>
                          <a:latin typeface="Times New Roman"/>
                          <a:ea typeface="Times New Roman"/>
                          <a:cs typeface="Times New Roman"/>
                        </a:rPr>
                        <a:t> 48</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a:solidFill>
                            <a:srgbClr val="000000"/>
                          </a:solidFill>
                          <a:latin typeface="Times New Roman"/>
                          <a:ea typeface="Times New Roman"/>
                          <a:cs typeface="Times New Roman"/>
                        </a:rPr>
                        <a:t> 60</a:t>
                      </a:r>
                      <a:endParaRPr lang="tr-TR" sz="140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a:solidFill>
                            <a:srgbClr val="000000"/>
                          </a:solidFill>
                          <a:latin typeface="Times New Roman"/>
                          <a:ea typeface="Times New Roman"/>
                          <a:cs typeface="Times New Roman"/>
                        </a:rPr>
                        <a:t> 13</a:t>
                      </a:r>
                      <a:endParaRPr lang="tr-TR" sz="140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a:solidFill>
                            <a:srgbClr val="000000"/>
                          </a:solidFill>
                          <a:latin typeface="Times New Roman"/>
                          <a:ea typeface="Times New Roman"/>
                          <a:cs typeface="Times New Roman"/>
                        </a:rPr>
                        <a:t> 17</a:t>
                      </a:r>
                      <a:endParaRPr lang="tr-TR" sz="140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a:solidFill>
                            <a:srgbClr val="000000"/>
                          </a:solidFill>
                          <a:latin typeface="Times New Roman"/>
                          <a:ea typeface="Times New Roman"/>
                          <a:cs typeface="Times New Roman"/>
                        </a:rPr>
                        <a:t> 30</a:t>
                      </a:r>
                      <a:endParaRPr lang="tr-TR"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a:solidFill>
                            <a:srgbClr val="000000"/>
                          </a:solidFill>
                          <a:latin typeface="Times New Roman"/>
                          <a:ea typeface="Times New Roman"/>
                          <a:cs typeface="Times New Roman"/>
                        </a:rPr>
                        <a:t>10</a:t>
                      </a:r>
                      <a:endParaRPr lang="tr-TR" sz="140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dirty="0">
                          <a:solidFill>
                            <a:srgbClr val="000000"/>
                          </a:solidFill>
                          <a:latin typeface="Times New Roman"/>
                          <a:ea typeface="Times New Roman"/>
                          <a:cs typeface="Times New Roman"/>
                        </a:rPr>
                        <a:t>22</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dirty="0">
                          <a:solidFill>
                            <a:srgbClr val="000000"/>
                          </a:solidFill>
                          <a:latin typeface="Times New Roman"/>
                          <a:ea typeface="Times New Roman"/>
                          <a:cs typeface="Times New Roman"/>
                        </a:rPr>
                        <a:t>32</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dirty="0" smtClean="0">
                          <a:solidFill>
                            <a:srgbClr val="000000"/>
                          </a:solidFill>
                          <a:latin typeface="Times New Roman"/>
                          <a:ea typeface="Times New Roman"/>
                          <a:cs typeface="Times New Roman"/>
                        </a:rPr>
                        <a:t>13</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dirty="0" smtClean="0">
                          <a:solidFill>
                            <a:srgbClr val="000000"/>
                          </a:solidFill>
                          <a:latin typeface="Times New Roman"/>
                          <a:ea typeface="Times New Roman"/>
                          <a:cs typeface="Times New Roman"/>
                        </a:rPr>
                        <a:t>36</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dirty="0" smtClean="0">
                          <a:solidFill>
                            <a:srgbClr val="000000"/>
                          </a:solidFill>
                          <a:latin typeface="Times New Roman"/>
                          <a:ea typeface="Times New Roman"/>
                          <a:cs typeface="Times New Roman"/>
                        </a:rPr>
                        <a:t>49</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dirty="0">
                          <a:solidFill>
                            <a:srgbClr val="000000"/>
                          </a:solidFill>
                          <a:latin typeface="Times New Roman"/>
                          <a:ea typeface="Times New Roman"/>
                          <a:cs typeface="Times New Roman"/>
                        </a:rPr>
                        <a:t>21</a:t>
                      </a:r>
                      <a:endParaRPr lang="tr-TR" sz="1400" dirty="0">
                        <a:latin typeface="Calibri"/>
                        <a:ea typeface="Calibri"/>
                        <a:cs typeface="Times New Roman"/>
                      </a:endParaRPr>
                    </a:p>
                  </a:txBody>
                  <a:tcPr marL="44450" marR="44450" marT="0" marB="0" anchor="ctr">
                    <a:lnL w="28575" cap="flat" cmpd="dbl" algn="ctr">
                      <a:solidFill>
                        <a:srgbClr val="3F3F3F"/>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dirty="0">
                          <a:solidFill>
                            <a:srgbClr val="000000"/>
                          </a:solidFill>
                          <a:latin typeface="Times New Roman"/>
                          <a:ea typeface="Times New Roman"/>
                          <a:cs typeface="Times New Roman"/>
                        </a:rPr>
                        <a:t>61</a:t>
                      </a:r>
                      <a:endParaRPr lang="tr-TR"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b="1" dirty="0">
                          <a:solidFill>
                            <a:srgbClr val="000000"/>
                          </a:solidFill>
                          <a:latin typeface="Times New Roman"/>
                          <a:ea typeface="Times New Roman"/>
                          <a:cs typeface="Times New Roman"/>
                        </a:rPr>
                        <a:t>82</a:t>
                      </a:r>
                      <a:endParaRPr lang="tr-TR"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dbl" algn="ctr">
                      <a:solidFill>
                        <a:srgbClr val="3F3F3F"/>
                      </a:solidFill>
                      <a:prstDash val="solid"/>
                      <a:round/>
                      <a:headEnd type="none" w="med" len="med"/>
                      <a:tailEnd type="none" w="med" len="med"/>
                    </a:lnR>
                    <a:lnT w="28575" cap="flat" cmpd="dbl" algn="ctr">
                      <a:solidFill>
                        <a:srgbClr val="3F3F3F"/>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99847" y="597876"/>
            <a:ext cx="7315200" cy="480647"/>
          </a:xfrm>
        </p:spPr>
        <p:txBody>
          <a:bodyPr>
            <a:normAutofit fontScale="90000"/>
          </a:bodyPr>
          <a:lstStyle/>
          <a:p>
            <a:r>
              <a:rPr lang="tr-TR" dirty="0" smtClean="0"/>
              <a:t>Öğrenci Başarı Durumları </a:t>
            </a:r>
            <a:endParaRPr lang="tr-TR" dirty="0"/>
          </a:p>
        </p:txBody>
      </p:sp>
      <p:graphicFrame>
        <p:nvGraphicFramePr>
          <p:cNvPr id="5" name="4 İçerik Yer Tutucusu"/>
          <p:cNvGraphicFramePr>
            <a:graphicFrameLocks noGrp="1"/>
          </p:cNvGraphicFramePr>
          <p:nvPr>
            <p:ph idx="1"/>
          </p:nvPr>
        </p:nvGraphicFramePr>
        <p:xfrm>
          <a:off x="1430217" y="1524002"/>
          <a:ext cx="7356597" cy="2895598"/>
        </p:xfrm>
        <a:graphic>
          <a:graphicData uri="http://schemas.openxmlformats.org/drawingml/2006/table">
            <a:tbl>
              <a:tblPr/>
              <a:tblGrid>
                <a:gridCol w="1846096"/>
                <a:gridCol w="1477919"/>
                <a:gridCol w="1232178"/>
                <a:gridCol w="1352877"/>
                <a:gridCol w="1447527"/>
              </a:tblGrid>
              <a:tr h="661376">
                <a:tc gridSpan="5">
                  <a:txBody>
                    <a:bodyPr/>
                    <a:lstStyle/>
                    <a:p>
                      <a:pPr algn="l">
                        <a:lnSpc>
                          <a:spcPct val="115000"/>
                        </a:lnSpc>
                        <a:spcAft>
                          <a:spcPts val="0"/>
                        </a:spcAft>
                      </a:pPr>
                      <a:r>
                        <a:rPr lang="en-US" sz="1400" b="1" dirty="0" err="1">
                          <a:solidFill>
                            <a:srgbClr val="FFFFFF"/>
                          </a:solidFill>
                          <a:latin typeface="Times New Roman" pitchFamily="18" charset="0"/>
                          <a:ea typeface="Times New Roman"/>
                          <a:cs typeface="Times New Roman" pitchFamily="18" charset="0"/>
                        </a:rPr>
                        <a:t>Yıllara</a:t>
                      </a:r>
                      <a:r>
                        <a:rPr lang="en-US" sz="1400" b="1" dirty="0">
                          <a:solidFill>
                            <a:srgbClr val="FFFFFF"/>
                          </a:solidFill>
                          <a:latin typeface="Times New Roman" pitchFamily="18" charset="0"/>
                          <a:ea typeface="Times New Roman"/>
                          <a:cs typeface="Times New Roman" pitchFamily="18" charset="0"/>
                        </a:rPr>
                        <a:t> </a:t>
                      </a:r>
                      <a:r>
                        <a:rPr lang="en-US" sz="1400" b="1" dirty="0" err="1">
                          <a:solidFill>
                            <a:srgbClr val="FFFFFF"/>
                          </a:solidFill>
                          <a:latin typeface="Times New Roman" pitchFamily="18" charset="0"/>
                          <a:ea typeface="Times New Roman"/>
                          <a:cs typeface="Times New Roman" pitchFamily="18" charset="0"/>
                        </a:rPr>
                        <a:t>Göre</a:t>
                      </a:r>
                      <a:r>
                        <a:rPr lang="en-US" sz="1400" b="1" dirty="0">
                          <a:solidFill>
                            <a:srgbClr val="FFFFFF"/>
                          </a:solidFill>
                          <a:latin typeface="Times New Roman" pitchFamily="18" charset="0"/>
                          <a:ea typeface="Times New Roman"/>
                          <a:cs typeface="Times New Roman" pitchFamily="18" charset="0"/>
                        </a:rPr>
                        <a:t> </a:t>
                      </a:r>
                      <a:r>
                        <a:rPr lang="en-US" sz="1400" b="1" dirty="0" err="1">
                          <a:solidFill>
                            <a:srgbClr val="FFFFFF"/>
                          </a:solidFill>
                          <a:latin typeface="Times New Roman" pitchFamily="18" charset="0"/>
                          <a:ea typeface="Times New Roman"/>
                          <a:cs typeface="Times New Roman" pitchFamily="18" charset="0"/>
                        </a:rPr>
                        <a:t>Başarılı</a:t>
                      </a:r>
                      <a:r>
                        <a:rPr lang="en-US" sz="1400" b="1" dirty="0">
                          <a:solidFill>
                            <a:srgbClr val="FFFFFF"/>
                          </a:solidFill>
                          <a:latin typeface="Times New Roman" pitchFamily="18" charset="0"/>
                          <a:ea typeface="Times New Roman"/>
                          <a:cs typeface="Times New Roman" pitchFamily="18" charset="0"/>
                        </a:rPr>
                        <a:t> Olan </a:t>
                      </a:r>
                      <a:r>
                        <a:rPr lang="en-US" sz="1400" b="1" dirty="0" err="1">
                          <a:solidFill>
                            <a:srgbClr val="FFFFFF"/>
                          </a:solidFill>
                          <a:latin typeface="Times New Roman" pitchFamily="18" charset="0"/>
                          <a:ea typeface="Times New Roman"/>
                          <a:cs typeface="Times New Roman" pitchFamily="18" charset="0"/>
                        </a:rPr>
                        <a:t>Öğrenci</a:t>
                      </a:r>
                      <a:r>
                        <a:rPr lang="en-US" sz="1400" b="1" dirty="0">
                          <a:solidFill>
                            <a:srgbClr val="FFFFFF"/>
                          </a:solidFill>
                          <a:latin typeface="Times New Roman" pitchFamily="18" charset="0"/>
                          <a:ea typeface="Times New Roman"/>
                          <a:cs typeface="Times New Roman" pitchFamily="18" charset="0"/>
                        </a:rPr>
                        <a:t> </a:t>
                      </a:r>
                      <a:r>
                        <a:rPr lang="en-US" sz="1400" b="1" dirty="0" err="1">
                          <a:solidFill>
                            <a:srgbClr val="FFFFFF"/>
                          </a:solidFill>
                          <a:latin typeface="Times New Roman" pitchFamily="18" charset="0"/>
                          <a:ea typeface="Times New Roman"/>
                          <a:cs typeface="Times New Roman" pitchFamily="18" charset="0"/>
                        </a:rPr>
                        <a:t>Sayıları</a:t>
                      </a:r>
                      <a:endParaRPr lang="tr-TR" sz="140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48993">
                <a:tc>
                  <a:txBody>
                    <a:bodyPr/>
                    <a:lstStyle/>
                    <a:p>
                      <a:pPr algn="l">
                        <a:lnSpc>
                          <a:spcPct val="115000"/>
                        </a:lnSpc>
                        <a:spcAft>
                          <a:spcPts val="0"/>
                        </a:spcAft>
                      </a:pPr>
                      <a:r>
                        <a:rPr lang="en-US" sz="1400" dirty="0" err="1">
                          <a:solidFill>
                            <a:schemeClr val="tx1"/>
                          </a:solidFill>
                          <a:latin typeface="Times New Roman" pitchFamily="18" charset="0"/>
                          <a:ea typeface="Calibri"/>
                          <a:cs typeface="Times New Roman" pitchFamily="18" charset="0"/>
                        </a:rPr>
                        <a:t>Yıllar</a:t>
                      </a:r>
                      <a:endParaRPr lang="tr-TR" sz="1400" dirty="0">
                        <a:solidFill>
                          <a:schemeClr val="tx1"/>
                        </a:solidFill>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Times New Roman" pitchFamily="18" charset="0"/>
                          <a:ea typeface="Times New Roman"/>
                          <a:cs typeface="Times New Roman" pitchFamily="18" charset="0"/>
                        </a:rPr>
                        <a:t>2014-2015 </a:t>
                      </a:r>
                      <a:endParaRPr lang="tr-TR" sz="140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Times New Roman" pitchFamily="18" charset="0"/>
                          <a:ea typeface="Times New Roman"/>
                          <a:cs typeface="Times New Roman" pitchFamily="18" charset="0"/>
                        </a:rPr>
                        <a:t>2015-2016 </a:t>
                      </a:r>
                      <a:endParaRPr lang="tr-TR" sz="140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400" dirty="0">
                          <a:solidFill>
                            <a:srgbClr val="000000"/>
                          </a:solidFill>
                          <a:latin typeface="Times New Roman" pitchFamily="18" charset="0"/>
                          <a:ea typeface="Times New Roman"/>
                          <a:cs typeface="Times New Roman" pitchFamily="18" charset="0"/>
                        </a:rPr>
                        <a:t>2016-2017 </a:t>
                      </a:r>
                      <a:endParaRPr lang="tr-TR" sz="140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2017-2018 </a:t>
                      </a:r>
                      <a:endParaRPr lang="tr-TR" sz="1400" b="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770240">
                <a:tc>
                  <a:txBody>
                    <a:bodyPr/>
                    <a:lstStyle/>
                    <a:p>
                      <a:pPr algn="l">
                        <a:lnSpc>
                          <a:spcPct val="115000"/>
                        </a:lnSpc>
                        <a:spcAft>
                          <a:spcPts val="0"/>
                        </a:spcAft>
                      </a:pPr>
                      <a:r>
                        <a:rPr lang="en-US" sz="1400" dirty="0" err="1">
                          <a:solidFill>
                            <a:srgbClr val="000000"/>
                          </a:solidFill>
                          <a:latin typeface="Times New Roman" pitchFamily="18" charset="0"/>
                          <a:ea typeface="Calibri"/>
                          <a:cs typeface="Times New Roman" pitchFamily="18" charset="0"/>
                        </a:rPr>
                        <a:t>Öğrenci</a:t>
                      </a:r>
                      <a:endParaRPr lang="tr-TR" sz="1400" dirty="0">
                        <a:latin typeface="Times New Roman" pitchFamily="18" charset="0"/>
                        <a:ea typeface="Calibri"/>
                        <a:cs typeface="Times New Roman" pitchFamily="18" charset="0"/>
                      </a:endParaRPr>
                    </a:p>
                    <a:p>
                      <a:pPr algn="l">
                        <a:lnSpc>
                          <a:spcPct val="115000"/>
                        </a:lnSpc>
                        <a:spcAft>
                          <a:spcPts val="0"/>
                        </a:spcAft>
                      </a:pPr>
                      <a:r>
                        <a:rPr lang="en-US" sz="1400" dirty="0" err="1">
                          <a:solidFill>
                            <a:srgbClr val="000000"/>
                          </a:solidFill>
                          <a:latin typeface="Times New Roman" pitchFamily="18" charset="0"/>
                          <a:ea typeface="Calibri"/>
                          <a:cs typeface="Times New Roman" pitchFamily="18" charset="0"/>
                        </a:rPr>
                        <a:t>Sayıları</a:t>
                      </a:r>
                      <a:endParaRPr lang="tr-TR" sz="140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dbl"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600" dirty="0">
                          <a:solidFill>
                            <a:srgbClr val="000000"/>
                          </a:solidFill>
                          <a:latin typeface="Times New Roman" pitchFamily="18" charset="0"/>
                          <a:ea typeface="Times New Roman"/>
                          <a:cs typeface="Times New Roman" pitchFamily="18" charset="0"/>
                        </a:rPr>
                        <a:t> 60</a:t>
                      </a:r>
                      <a:endParaRPr lang="tr-TR" sz="160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dbl"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600" dirty="0">
                          <a:solidFill>
                            <a:srgbClr val="000000"/>
                          </a:solidFill>
                          <a:latin typeface="Times New Roman" pitchFamily="18" charset="0"/>
                          <a:ea typeface="Times New Roman"/>
                          <a:cs typeface="Times New Roman" pitchFamily="18" charset="0"/>
                        </a:rPr>
                        <a:t>30</a:t>
                      </a:r>
                      <a:endParaRPr lang="tr-TR" sz="160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dbl"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600" dirty="0">
                          <a:solidFill>
                            <a:srgbClr val="000000"/>
                          </a:solidFill>
                          <a:latin typeface="Times New Roman" pitchFamily="18" charset="0"/>
                          <a:ea typeface="Times New Roman"/>
                          <a:cs typeface="Times New Roman" pitchFamily="18" charset="0"/>
                        </a:rPr>
                        <a:t>32</a:t>
                      </a:r>
                      <a:endParaRPr lang="tr-TR" sz="160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dbl"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600" dirty="0">
                          <a:solidFill>
                            <a:srgbClr val="000000"/>
                          </a:solidFill>
                          <a:latin typeface="Times New Roman" pitchFamily="18" charset="0"/>
                          <a:ea typeface="Times New Roman"/>
                          <a:cs typeface="Times New Roman" pitchFamily="18" charset="0"/>
                        </a:rPr>
                        <a:t>46</a:t>
                      </a:r>
                      <a:endParaRPr lang="tr-TR" sz="160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dbl" algn="ctr">
                      <a:solidFill>
                        <a:srgbClr val="4F81BD"/>
                      </a:solidFill>
                      <a:prstDash val="solid"/>
                      <a:round/>
                      <a:headEnd type="none" w="med" len="med"/>
                      <a:tailEnd type="none" w="med" len="med"/>
                    </a:lnB>
                  </a:tcPr>
                </a:tc>
              </a:tr>
              <a:tr h="914989">
                <a:tc>
                  <a:txBody>
                    <a:bodyPr/>
                    <a:lstStyle/>
                    <a:p>
                      <a:pPr algn="l">
                        <a:lnSpc>
                          <a:spcPct val="115000"/>
                        </a:lnSpc>
                        <a:spcAft>
                          <a:spcPts val="0"/>
                        </a:spcAft>
                      </a:pPr>
                      <a:r>
                        <a:rPr lang="tr-TR" sz="1400" b="0" dirty="0" smtClean="0">
                          <a:solidFill>
                            <a:srgbClr val="000000"/>
                          </a:solidFill>
                          <a:latin typeface="Times New Roman" pitchFamily="18" charset="0"/>
                          <a:ea typeface="Calibri"/>
                          <a:cs typeface="Times New Roman" pitchFamily="18" charset="0"/>
                        </a:rPr>
                        <a:t>Başarılı Olan</a:t>
                      </a:r>
                      <a:r>
                        <a:rPr lang="tr-TR" sz="1400" b="0" baseline="0" dirty="0" smtClean="0">
                          <a:solidFill>
                            <a:srgbClr val="000000"/>
                          </a:solidFill>
                          <a:latin typeface="Times New Roman" pitchFamily="18" charset="0"/>
                          <a:ea typeface="Calibri"/>
                          <a:cs typeface="Times New Roman" pitchFamily="18" charset="0"/>
                        </a:rPr>
                        <a:t> </a:t>
                      </a:r>
                      <a:r>
                        <a:rPr lang="en-US" sz="1400" b="0" dirty="0" err="1" smtClean="0">
                          <a:solidFill>
                            <a:srgbClr val="000000"/>
                          </a:solidFill>
                          <a:latin typeface="Times New Roman" pitchFamily="18" charset="0"/>
                          <a:ea typeface="Calibri"/>
                          <a:cs typeface="Times New Roman" pitchFamily="18" charset="0"/>
                        </a:rPr>
                        <a:t>Toplam</a:t>
                      </a:r>
                      <a:r>
                        <a:rPr lang="tr-TR" sz="1400" b="0" dirty="0" smtClean="0">
                          <a:solidFill>
                            <a:srgbClr val="000000"/>
                          </a:solidFill>
                          <a:latin typeface="Times New Roman" pitchFamily="18" charset="0"/>
                          <a:ea typeface="Calibri"/>
                          <a:cs typeface="Times New Roman" pitchFamily="18" charset="0"/>
                        </a:rPr>
                        <a:t> Öğrenci</a:t>
                      </a:r>
                      <a:r>
                        <a:rPr lang="tr-TR" sz="1400" b="0" baseline="0" dirty="0" smtClean="0">
                          <a:solidFill>
                            <a:srgbClr val="000000"/>
                          </a:solidFill>
                          <a:latin typeface="Times New Roman" pitchFamily="18" charset="0"/>
                          <a:ea typeface="Calibri"/>
                          <a:cs typeface="Times New Roman" pitchFamily="18" charset="0"/>
                        </a:rPr>
                        <a:t> Sayısı</a:t>
                      </a:r>
                      <a:endParaRPr lang="tr-TR" sz="1400" b="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dbl"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23</a:t>
                      </a:r>
                      <a:endParaRPr lang="tr-TR" sz="1400" b="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dbl"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 24</a:t>
                      </a:r>
                      <a:endParaRPr lang="tr-TR" sz="1400" b="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dbl"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 21</a:t>
                      </a:r>
                      <a:endParaRPr lang="tr-TR" sz="1400" b="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dbl"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37</a:t>
                      </a:r>
                      <a:endParaRPr lang="tr-TR" sz="1400" b="0" dirty="0">
                        <a:latin typeface="Times New Roman" pitchFamily="18" charset="0"/>
                        <a:ea typeface="Calibri"/>
                        <a:cs typeface="Times New Roman"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71600" y="539263"/>
            <a:ext cx="7901354" cy="890952"/>
          </a:xfrm>
        </p:spPr>
        <p:txBody>
          <a:bodyPr>
            <a:normAutofit/>
          </a:bodyPr>
          <a:lstStyle/>
          <a:p>
            <a:r>
              <a:rPr lang="tr-TR" sz="2400" b="1" dirty="0" smtClean="0"/>
              <a:t>Türkçe Dil Kursu Muafiyet Sınavı</a:t>
            </a:r>
            <a:br>
              <a:rPr lang="tr-TR" sz="2400" b="1" dirty="0" smtClean="0"/>
            </a:br>
            <a:r>
              <a:rPr lang="tr-TR" sz="2400" b="1" dirty="0" smtClean="0"/>
              <a:t>  </a:t>
            </a:r>
            <a:endParaRPr lang="tr-TR" sz="2200" dirty="0"/>
          </a:p>
        </p:txBody>
      </p:sp>
      <p:sp>
        <p:nvSpPr>
          <p:cNvPr id="5" name="4 İçerik Yer Tutucusu"/>
          <p:cNvSpPr>
            <a:spLocks noGrp="1"/>
          </p:cNvSpPr>
          <p:nvPr>
            <p:ph idx="1"/>
          </p:nvPr>
        </p:nvSpPr>
        <p:spPr>
          <a:xfrm>
            <a:off x="1137139" y="1371599"/>
            <a:ext cx="7877908" cy="4805363"/>
          </a:xfrm>
        </p:spPr>
        <p:txBody>
          <a:bodyPr>
            <a:normAutofit/>
          </a:bodyPr>
          <a:lstStyle/>
          <a:p>
            <a:pPr algn="just">
              <a:buNone/>
            </a:pPr>
            <a:r>
              <a:rPr lang="tr-TR" dirty="0" smtClean="0"/>
              <a:t>   </a:t>
            </a:r>
            <a:r>
              <a:rPr lang="tr-TR" sz="2000" dirty="0" smtClean="0"/>
              <a:t>Müdürlüğümüz bünyesinde üniversitemiz yabancı uyruklu öğrencilerine yönelik 27.09.2018 tarihinde Türkçe Dil Kursu Muafiyet Sınavının  yapılması ve  Yapılan Türkçe Dil Kursu Muafiyet Sınav ücreti 150 TL olarak belirlenerek 24/09/2018 tarihli Yönetim Kurulu Kararı ile kararlaştırılmıştır.</a:t>
            </a:r>
          </a:p>
          <a:p>
            <a:pPr algn="just">
              <a:buNone/>
            </a:pPr>
            <a:r>
              <a:rPr lang="tr-TR" sz="2000" dirty="0" smtClean="0"/>
              <a:t>    Yapılan Türkçe Dil Kursu Muafiyet Sınavına toplamda 53 yabancı uyruklu öğrenci başvurarak,24 yabancı uyruklu öğrenci sınavda başarılı olmuştur.</a:t>
            </a:r>
            <a:endParaRPr lang="tr-TR"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descr="D:\tömer\2018-2019\MUAFİYET\muafiyet\RESİM\IMG-20181002-WA0004.jpg"/>
          <p:cNvPicPr>
            <a:picLocks noGrp="1" noChangeAspect="1" noChangeArrowheads="1"/>
          </p:cNvPicPr>
          <p:nvPr>
            <p:ph idx="1"/>
          </p:nvPr>
        </p:nvPicPr>
        <p:blipFill>
          <a:blip r:embed="rId2" cstate="print"/>
          <a:srcRect/>
          <a:stretch>
            <a:fillRect/>
          </a:stretch>
        </p:blipFill>
        <p:spPr bwMode="auto">
          <a:xfrm>
            <a:off x="832338" y="422031"/>
            <a:ext cx="9823939" cy="567396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descr="D:\tömer\2018-2019\MUAFİYET\muafiyet\RESİM\IMG-20181002-WA0002.jpg"/>
          <p:cNvPicPr>
            <a:picLocks noGrp="1" noChangeAspect="1" noChangeArrowheads="1"/>
          </p:cNvPicPr>
          <p:nvPr>
            <p:ph idx="1"/>
          </p:nvPr>
        </p:nvPicPr>
        <p:blipFill>
          <a:blip r:embed="rId2" cstate="print"/>
          <a:srcRect/>
          <a:stretch>
            <a:fillRect/>
          </a:stretch>
        </p:blipFill>
        <p:spPr bwMode="auto">
          <a:xfrm>
            <a:off x="785446" y="328246"/>
            <a:ext cx="9859108" cy="584871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29508" y="621322"/>
            <a:ext cx="9724292" cy="644770"/>
          </a:xfrm>
        </p:spPr>
        <p:txBody>
          <a:bodyPr>
            <a:normAutofit/>
          </a:bodyPr>
          <a:lstStyle/>
          <a:p>
            <a:r>
              <a:rPr lang="tr-TR" sz="1800" b="1" dirty="0" smtClean="0"/>
              <a:t>YAPILAN FAALİYETLER  </a:t>
            </a:r>
            <a:r>
              <a:rPr lang="tr-TR" sz="1800" dirty="0" smtClean="0"/>
              <a:t/>
            </a:r>
            <a:br>
              <a:rPr lang="tr-TR" sz="1800" dirty="0" smtClean="0"/>
            </a:br>
            <a:endParaRPr lang="tr-TR" sz="1800" dirty="0"/>
          </a:p>
        </p:txBody>
      </p:sp>
      <p:graphicFrame>
        <p:nvGraphicFramePr>
          <p:cNvPr id="8" name="7 İçerik Yer Tutucusu"/>
          <p:cNvGraphicFramePr>
            <a:graphicFrameLocks noGrp="1"/>
          </p:cNvGraphicFramePr>
          <p:nvPr>
            <p:ph idx="1"/>
          </p:nvPr>
        </p:nvGraphicFramePr>
        <p:xfrm>
          <a:off x="890953" y="1277816"/>
          <a:ext cx="10058400" cy="4469622"/>
        </p:xfrm>
        <a:graphic>
          <a:graphicData uri="http://schemas.openxmlformats.org/drawingml/2006/table">
            <a:tbl>
              <a:tblPr/>
              <a:tblGrid>
                <a:gridCol w="2579078"/>
                <a:gridCol w="1164675"/>
                <a:gridCol w="1250279"/>
                <a:gridCol w="5064368"/>
              </a:tblGrid>
              <a:tr h="198317">
                <a:tc>
                  <a:txBody>
                    <a:bodyPr/>
                    <a:lstStyle/>
                    <a:p>
                      <a:pPr>
                        <a:lnSpc>
                          <a:spcPct val="115000"/>
                        </a:lnSpc>
                        <a:spcAft>
                          <a:spcPts val="0"/>
                        </a:spcAft>
                      </a:pPr>
                      <a:r>
                        <a:rPr lang="tr-TR" sz="1200" dirty="0">
                          <a:latin typeface="Times New Roman" pitchFamily="18" charset="0"/>
                          <a:ea typeface="Calibri"/>
                          <a:cs typeface="Times New Roman" pitchFamily="18" charset="0"/>
                        </a:rPr>
                        <a:t>Etkinliğin Adı</a:t>
                      </a:r>
                    </a:p>
                  </a:txBody>
                  <a:tcPr marL="56871" marR="5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latin typeface="Times New Roman" pitchFamily="18" charset="0"/>
                          <a:ea typeface="Calibri"/>
                          <a:cs typeface="Times New Roman" pitchFamily="18" charset="0"/>
                        </a:rPr>
                        <a:t>Tarihi </a:t>
                      </a:r>
                    </a:p>
                  </a:txBody>
                  <a:tcPr marL="56871" marR="5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latin typeface="Times New Roman" pitchFamily="18" charset="0"/>
                          <a:ea typeface="Calibri"/>
                          <a:cs typeface="Times New Roman" pitchFamily="18" charset="0"/>
                        </a:rPr>
                        <a:t>Yapılış Yeri </a:t>
                      </a:r>
                    </a:p>
                  </a:txBody>
                  <a:tcPr marL="56871" marR="5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Times New Roman" pitchFamily="18" charset="0"/>
                          <a:ea typeface="Calibri"/>
                          <a:cs typeface="Times New Roman" pitchFamily="18" charset="0"/>
                        </a:rPr>
                        <a:t>Sonuçlar </a:t>
                      </a:r>
                    </a:p>
                  </a:txBody>
                  <a:tcPr marL="56871" marR="5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0583">
                <a:tc>
                  <a:txBody>
                    <a:bodyPr/>
                    <a:lstStyle/>
                    <a:p>
                      <a:pPr>
                        <a:lnSpc>
                          <a:spcPct val="115000"/>
                        </a:lnSpc>
                        <a:spcAft>
                          <a:spcPts val="0"/>
                        </a:spcAft>
                      </a:pPr>
                      <a:r>
                        <a:rPr lang="tr-TR" sz="1200" dirty="0">
                          <a:latin typeface="Times New Roman" pitchFamily="18" charset="0"/>
                          <a:ea typeface="Calibri"/>
                          <a:cs typeface="Times New Roman" pitchFamily="18" charset="0"/>
                        </a:rPr>
                        <a:t>Yabancı Dil Olarak Türkçe Öğretimi Sertifika Programı</a:t>
                      </a:r>
                    </a:p>
                  </a:txBody>
                  <a:tcPr marL="56871" marR="5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Times New Roman" pitchFamily="18" charset="0"/>
                          <a:ea typeface="Calibri"/>
                          <a:cs typeface="Times New Roman" pitchFamily="18" charset="0"/>
                        </a:rPr>
                        <a:t>2017-1018</a:t>
                      </a:r>
                    </a:p>
                  </a:txBody>
                  <a:tcPr marL="56871" marR="5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latin typeface="Times New Roman" pitchFamily="18" charset="0"/>
                          <a:ea typeface="Calibri"/>
                          <a:cs typeface="Times New Roman" pitchFamily="18" charset="0"/>
                        </a:rPr>
                        <a:t>Siirt Üniversitesi TÖMER Müdürlüğü </a:t>
                      </a:r>
                    </a:p>
                  </a:txBody>
                  <a:tcPr marL="56871" marR="5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Times New Roman" pitchFamily="18" charset="0"/>
                          <a:ea typeface="Calibri"/>
                          <a:cs typeface="Times New Roman" pitchFamily="18" charset="0"/>
                        </a:rPr>
                        <a:t>Siirt Üniversitesi ve Milli Eğitim Bakanlığı işbirliği ile “Suriyelilerin Türk Eğitim Sistemine Entegrasyonunun Desteklenmesi” Projesi kapsamında ilimizde Suriyeli öğrenciler için atanan 20 öğretmene “Yabancı Dil Olarak Türkçe Öğretimi Sertifika Programı” düzenlendi.</a:t>
                      </a:r>
                    </a:p>
                  </a:txBody>
                  <a:tcPr marL="56871" marR="5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3356">
                <a:tc>
                  <a:txBody>
                    <a:bodyPr/>
                    <a:lstStyle/>
                    <a:p>
                      <a:pPr>
                        <a:lnSpc>
                          <a:spcPct val="115000"/>
                        </a:lnSpc>
                        <a:spcAft>
                          <a:spcPts val="0"/>
                        </a:spcAft>
                      </a:pPr>
                      <a:r>
                        <a:rPr lang="tr-TR" sz="1200" dirty="0">
                          <a:latin typeface="Times New Roman" pitchFamily="18" charset="0"/>
                          <a:ea typeface="Calibri"/>
                          <a:cs typeface="Times New Roman" pitchFamily="18" charset="0"/>
                        </a:rPr>
                        <a:t>Türkiye Burslusu Uluslar arası Öğrencilere Türkçe Hazırlık Eğitimi Verilmesine İlişkin Protokol</a:t>
                      </a:r>
                    </a:p>
                  </a:txBody>
                  <a:tcPr marL="56871" marR="5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Times New Roman" pitchFamily="18" charset="0"/>
                          <a:ea typeface="Calibri"/>
                          <a:cs typeface="Times New Roman" pitchFamily="18" charset="0"/>
                        </a:rPr>
                        <a:t>2017-2018</a:t>
                      </a:r>
                    </a:p>
                  </a:txBody>
                  <a:tcPr marL="56871" marR="5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Times New Roman" pitchFamily="18" charset="0"/>
                          <a:ea typeface="Calibri"/>
                          <a:cs typeface="Times New Roman" pitchFamily="18" charset="0"/>
                        </a:rPr>
                        <a:t>Siirt Üniversitesi</a:t>
                      </a:r>
                    </a:p>
                  </a:txBody>
                  <a:tcPr marL="56871" marR="5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Times New Roman" pitchFamily="18" charset="0"/>
                          <a:ea typeface="Calibri"/>
                          <a:cs typeface="Times New Roman" pitchFamily="18" charset="0"/>
                        </a:rPr>
                        <a:t>*Yurtdışı Türkler ve Akraba Topluluklar Başkanlığı(YTB) ile Siirt Üniversitesi Arasında ‘’Türkiye Burslusu Uluslar arası Öğrencilere Türkçe Hazırlık Eğitimi Verilmesine İlişkin Protokol İmzalanarak 4 YTB öğrencisi kursumuza katılarak sertifika aldı.</a:t>
                      </a:r>
                    </a:p>
                  </a:txBody>
                  <a:tcPr marL="56871" marR="5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3356">
                <a:tc>
                  <a:txBody>
                    <a:bodyPr/>
                    <a:lstStyle/>
                    <a:p>
                      <a:pPr>
                        <a:lnSpc>
                          <a:spcPct val="115000"/>
                        </a:lnSpc>
                        <a:spcAft>
                          <a:spcPts val="0"/>
                        </a:spcAft>
                      </a:pPr>
                      <a:r>
                        <a:rPr lang="tr-TR" sz="1200" dirty="0">
                          <a:latin typeface="Times New Roman" pitchFamily="18" charset="0"/>
                          <a:ea typeface="Calibri"/>
                          <a:cs typeface="Times New Roman" pitchFamily="18" charset="0"/>
                        </a:rPr>
                        <a:t>Yunus Emre Enstitüsü ve Siirt Üniversitesi Arasında Protokol</a:t>
                      </a:r>
                    </a:p>
                  </a:txBody>
                  <a:tcPr marL="56871" marR="5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Times New Roman" pitchFamily="18" charset="0"/>
                          <a:ea typeface="Calibri"/>
                          <a:cs typeface="Times New Roman" pitchFamily="18" charset="0"/>
                        </a:rPr>
                        <a:t>2018-2019</a:t>
                      </a:r>
                    </a:p>
                  </a:txBody>
                  <a:tcPr marL="56871" marR="5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Times New Roman" pitchFamily="18" charset="0"/>
                          <a:ea typeface="Calibri"/>
                          <a:cs typeface="Times New Roman" pitchFamily="18" charset="0"/>
                        </a:rPr>
                        <a:t>Siirt Üniversitesi</a:t>
                      </a:r>
                    </a:p>
                  </a:txBody>
                  <a:tcPr marL="56871" marR="5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latin typeface="Times New Roman" pitchFamily="18" charset="0"/>
                          <a:ea typeface="Calibri"/>
                          <a:cs typeface="Times New Roman" pitchFamily="18" charset="0"/>
                        </a:rPr>
                        <a:t>Yunus Emre Enstitüsü tarafından hazırlanan “Yedi İklim Türkçe Setinde” yetişkinlerin yabancı dil olarak Türkçe öğrenme ihtiyaçlarına uygun metin ve görsel seçimine özen gösterildiğinden dolayı kitap alımlarımız Yunus Emre Enstitüsünden yapılmaktadır.  </a:t>
                      </a:r>
                    </a:p>
                  </a:txBody>
                  <a:tcPr marL="56871" marR="5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015">
                <a:tc>
                  <a:txBody>
                    <a:bodyPr/>
                    <a:lstStyle/>
                    <a:p>
                      <a:pPr>
                        <a:lnSpc>
                          <a:spcPct val="115000"/>
                        </a:lnSpc>
                        <a:spcAft>
                          <a:spcPts val="0"/>
                        </a:spcAft>
                      </a:pPr>
                      <a:r>
                        <a:rPr lang="tr-TR" sz="1200" dirty="0">
                          <a:latin typeface="Times New Roman" pitchFamily="18" charset="0"/>
                          <a:ea typeface="Calibri"/>
                          <a:cs typeface="Times New Roman" pitchFamily="18" charset="0"/>
                        </a:rPr>
                        <a:t>3 Dilli Resimli Sözlük Alımı</a:t>
                      </a:r>
                    </a:p>
                  </a:txBody>
                  <a:tcPr marL="56871" marR="5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Times New Roman" pitchFamily="18" charset="0"/>
                          <a:ea typeface="Calibri"/>
                          <a:cs typeface="Times New Roman" pitchFamily="18" charset="0"/>
                        </a:rPr>
                        <a:t>2018-2019</a:t>
                      </a:r>
                    </a:p>
                  </a:txBody>
                  <a:tcPr marL="56871" marR="5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Times New Roman" pitchFamily="18" charset="0"/>
                          <a:ea typeface="Calibri"/>
                          <a:cs typeface="Times New Roman" pitchFamily="18" charset="0"/>
                        </a:rPr>
                        <a:t>Siirt Üniversitesi</a:t>
                      </a:r>
                    </a:p>
                  </a:txBody>
                  <a:tcPr marL="56871" marR="5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Times New Roman" pitchFamily="18" charset="0"/>
                          <a:ea typeface="Calibri"/>
                          <a:cs typeface="Times New Roman" pitchFamily="18" charset="0"/>
                        </a:rPr>
                        <a:t>TÖMER'de öğrenim gören öğrencilerimize İngilizce-Arapça-Türkçe olarak hazırlanan resimli kavram sözlüğü ücretsi olarak dağıtıldı.</a:t>
                      </a:r>
                    </a:p>
                  </a:txBody>
                  <a:tcPr marL="56871" marR="56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smtClean="0"/>
              <a:t>SUNUŞ</a:t>
            </a:r>
            <a:endParaRPr lang="tr-TR" sz="2400" b="1" dirty="0"/>
          </a:p>
        </p:txBody>
      </p:sp>
      <p:sp>
        <p:nvSpPr>
          <p:cNvPr id="3" name="2 Dikdörtgen"/>
          <p:cNvSpPr/>
          <p:nvPr/>
        </p:nvSpPr>
        <p:spPr>
          <a:xfrm>
            <a:off x="1312984" y="1453662"/>
            <a:ext cx="7573108" cy="2308324"/>
          </a:xfrm>
          <a:prstGeom prst="rect">
            <a:avLst/>
          </a:prstGeom>
        </p:spPr>
        <p:txBody>
          <a:bodyPr wrap="square">
            <a:spAutoFit/>
          </a:bodyPr>
          <a:lstStyle/>
          <a:p>
            <a:pPr algn="just"/>
            <a:r>
              <a:rPr lang="tr-TR" dirty="0" smtClean="0">
                <a:latin typeface="Times New Roman" pitchFamily="18" charset="0"/>
                <a:cs typeface="Times New Roman" pitchFamily="18" charset="0"/>
              </a:rPr>
              <a:t>Siirt Üniversitesi TÖMER, dünyanın önde gelen dil ve kültür merkezleri örnek alınarak, Yabancılara Türkçeyi öğretmek, Türkiye’yi ve Türk kültürünü tanıtmak, yurt dışında yaşayan ve ülkeye dönen Türk çocuklarına ve diğer isteklilere Türkçe öğretmek amacıyla “Türkçe Öğretim Merkezi (TÖMER)” adıyla 2014  yılında kurulmuştur. Üniversite bünyesinde açılacak bütün ön lisans, lisans ve  yüksek lisans programlarına yurt dışından alınacak öğrencilerin dil öğretimlerini  sağlayabilmeleri bu merkez sayesinde gerçekleşmektedir.</a:t>
            </a:r>
          </a:p>
          <a:p>
            <a:pPr algn="just"/>
            <a:endParaRPr lang="tr-TR"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504719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6768" y="586154"/>
            <a:ext cx="9947031" cy="457200"/>
          </a:xfrm>
        </p:spPr>
        <p:txBody>
          <a:bodyPr>
            <a:normAutofit/>
          </a:bodyPr>
          <a:lstStyle/>
          <a:p>
            <a:r>
              <a:rPr lang="tr-TR" sz="2000" b="1" dirty="0" smtClean="0"/>
              <a:t>YAPILAN FAALİYETLER</a:t>
            </a:r>
            <a:endParaRPr lang="tr-TR" sz="2000" b="1" dirty="0"/>
          </a:p>
        </p:txBody>
      </p:sp>
      <p:sp>
        <p:nvSpPr>
          <p:cNvPr id="3" name="2 İçerik Yer Tutucusu"/>
          <p:cNvSpPr>
            <a:spLocks noGrp="1"/>
          </p:cNvSpPr>
          <p:nvPr>
            <p:ph idx="1"/>
          </p:nvPr>
        </p:nvSpPr>
        <p:spPr>
          <a:xfrm>
            <a:off x="902677" y="1125415"/>
            <a:ext cx="9073661" cy="4501662"/>
          </a:xfrm>
        </p:spPr>
        <p:txBody>
          <a:bodyPr>
            <a:normAutofit/>
          </a:bodyPr>
          <a:lstStyle/>
          <a:p>
            <a:pPr algn="just">
              <a:buNone/>
            </a:pPr>
            <a:r>
              <a:rPr lang="tr-TR" sz="2400" b="1" dirty="0" smtClean="0"/>
              <a:t>   Yabancı Dil Olarak Türkçe Öğretimi Sertifika Programı</a:t>
            </a:r>
          </a:p>
          <a:p>
            <a:pPr algn="just">
              <a:buNone/>
            </a:pPr>
            <a:r>
              <a:rPr lang="tr-TR" sz="2000" dirty="0" smtClean="0"/>
              <a:t>    Siirt Üniversitesi ve Milli Eğitim Bakanlığı işbirliği ile “Suriyelilerin Türk Eğitim Sistemine Entegrasyonunun Desteklenmesi” Projesi kapsamında ilimizde Suriyeli öğrenciler için atanan 20 öğretmene “Yabancı Dil Olarak Türkçe Öğretimi Sertifika Programı” düzenlendi.</a:t>
            </a:r>
          </a:p>
          <a:p>
            <a:pPr algn="just">
              <a:buNone/>
            </a:pPr>
            <a:r>
              <a:rPr lang="tr-TR" sz="2400" b="1" dirty="0" smtClean="0"/>
              <a:t>   Türkiye Burslusu Uluslar arası Öğrencilere Türkçe Hazırlık Eğitimi</a:t>
            </a:r>
          </a:p>
          <a:p>
            <a:pPr algn="just">
              <a:buNone/>
            </a:pPr>
            <a:r>
              <a:rPr lang="tr-TR" sz="2400" b="1" dirty="0" smtClean="0"/>
              <a:t>    Verilmesine İlişkin Protokol</a:t>
            </a:r>
          </a:p>
          <a:p>
            <a:pPr algn="just">
              <a:buNone/>
            </a:pPr>
            <a:r>
              <a:rPr lang="tr-TR" sz="2000" dirty="0" smtClean="0"/>
              <a:t>    Yurtdışı Türkler ve Akraba Topluluklar Başkanlığı(YTB) ile Siirt Üniversitesi Arasında ‘’Türkiye Burslusu Uluslar arası Öğrencilere Türkçe Hazırlık Eğitimi Verilmesine İlişkin Protokol İmzalanarak 4 YTB öğrencisi kursumuza katılarak sertifika aldı.</a:t>
            </a:r>
          </a:p>
          <a:p>
            <a:pPr algn="just">
              <a:buNone/>
            </a:pPr>
            <a:endParaRPr lang="tr-TR" sz="2400" b="1" dirty="0" smtClean="0"/>
          </a:p>
          <a:p>
            <a:pPr>
              <a:buNone/>
            </a:pPr>
            <a:endParaRPr lang="tr-TR" sz="2000" dirty="0" smtClean="0"/>
          </a:p>
          <a:p>
            <a:pPr>
              <a:buNone/>
            </a:pPr>
            <a:endParaRPr lang="tr-TR"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53662" y="726831"/>
            <a:ext cx="8628184" cy="363416"/>
          </a:xfrm>
        </p:spPr>
        <p:txBody>
          <a:bodyPr>
            <a:noAutofit/>
          </a:bodyPr>
          <a:lstStyle/>
          <a:p>
            <a:r>
              <a:rPr lang="tr-TR" sz="2000" b="1" dirty="0" smtClean="0"/>
              <a:t>Yunus Emre Enstitüsü ve Siirt Üniversitesi Arasında Protokol</a:t>
            </a:r>
            <a:endParaRPr lang="tr-TR" sz="2000" b="1" dirty="0"/>
          </a:p>
        </p:txBody>
      </p:sp>
      <p:sp>
        <p:nvSpPr>
          <p:cNvPr id="3" name="2 İçerik Yer Tutucusu"/>
          <p:cNvSpPr>
            <a:spLocks noGrp="1"/>
          </p:cNvSpPr>
          <p:nvPr>
            <p:ph idx="1"/>
          </p:nvPr>
        </p:nvSpPr>
        <p:spPr>
          <a:xfrm>
            <a:off x="1172309" y="1336431"/>
            <a:ext cx="7924799" cy="3153507"/>
          </a:xfrm>
        </p:spPr>
        <p:txBody>
          <a:bodyPr>
            <a:normAutofit fontScale="85000" lnSpcReduction="20000"/>
          </a:bodyPr>
          <a:lstStyle/>
          <a:p>
            <a:pPr algn="just">
              <a:buNone/>
            </a:pPr>
            <a:r>
              <a:rPr lang="tr-TR" dirty="0" smtClean="0"/>
              <a:t>   </a:t>
            </a:r>
            <a:r>
              <a:rPr lang="tr-TR" sz="2600" dirty="0" smtClean="0"/>
              <a:t>Yunus Emre Enstitüsü tarafından hazırlanan “Yedi İklim Türkçe Setinde” yetişkinlerin yabancı dil olarak Türkçe öğrenme ihtiyaçlarına uygun metin ve görsel seçimine özen gösterildiğinden dolayı , kitap alımlarımız 4734 sayılı Kamu İhale Kanunu’nun 22. maddesi a bendine göre doğrudan temin usulüyle Yunus Emre Enstitüsünde alınmaktadır. </a:t>
            </a:r>
          </a:p>
          <a:p>
            <a:pPr algn="just">
              <a:buNone/>
            </a:pPr>
            <a:r>
              <a:rPr lang="tr-TR" sz="2600" dirty="0" smtClean="0"/>
              <a:t>    Alınan kitaplar TÖMER'de öğrenim gören öğrencilerimize ücretsiz olarak dağıtılmaktadır.</a:t>
            </a:r>
          </a:p>
          <a:p>
            <a:pPr algn="just">
              <a:buNone/>
            </a:pPr>
            <a:endParaRPr lang="tr-TR" sz="2000" dirty="0" smtClean="0"/>
          </a:p>
          <a:p>
            <a:pPr algn="just">
              <a:buNone/>
            </a:pPr>
            <a:r>
              <a:rPr lang="tr-TR" sz="2400" dirty="0" smtClean="0"/>
              <a:t> </a:t>
            </a:r>
          </a:p>
          <a:p>
            <a:pPr algn="just">
              <a:buNone/>
            </a:pPr>
            <a:r>
              <a:rPr lang="tr-TR" sz="2400" dirty="0" smtClean="0"/>
              <a:t>    </a:t>
            </a:r>
            <a:endParaRPr lang="tr-TR"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70892" y="492370"/>
            <a:ext cx="9782908" cy="762000"/>
          </a:xfrm>
        </p:spPr>
        <p:txBody>
          <a:bodyPr>
            <a:normAutofit/>
          </a:bodyPr>
          <a:lstStyle/>
          <a:p>
            <a:r>
              <a:rPr lang="tr-TR" sz="2800" dirty="0" smtClean="0"/>
              <a:t>Yunus Emre Enstitüsünden Alınan Kitaplar</a:t>
            </a:r>
            <a:endParaRPr lang="tr-TR" sz="2800" dirty="0"/>
          </a:p>
        </p:txBody>
      </p:sp>
      <p:graphicFrame>
        <p:nvGraphicFramePr>
          <p:cNvPr id="5" name="4 İçerik Yer Tutucusu"/>
          <p:cNvGraphicFramePr>
            <a:graphicFrameLocks noGrp="1"/>
          </p:cNvGraphicFramePr>
          <p:nvPr>
            <p:ph idx="1"/>
          </p:nvPr>
        </p:nvGraphicFramePr>
        <p:xfrm>
          <a:off x="1336430" y="1430216"/>
          <a:ext cx="7631724" cy="3716215"/>
        </p:xfrm>
        <a:graphic>
          <a:graphicData uri="http://schemas.openxmlformats.org/drawingml/2006/table">
            <a:tbl>
              <a:tblPr/>
              <a:tblGrid>
                <a:gridCol w="3865198"/>
                <a:gridCol w="801941"/>
                <a:gridCol w="809606"/>
                <a:gridCol w="2154979"/>
              </a:tblGrid>
              <a:tr h="681868">
                <a:tc>
                  <a:txBody>
                    <a:bodyPr/>
                    <a:lstStyle/>
                    <a:p>
                      <a:pPr algn="ctr" fontAlgn="auto" hangingPunct="1">
                        <a:lnSpc>
                          <a:spcPct val="115000"/>
                        </a:lnSpc>
                        <a:spcAft>
                          <a:spcPts val="0"/>
                        </a:spcAft>
                      </a:pPr>
                      <a:r>
                        <a:rPr lang="tr-TR" sz="1200" b="1" dirty="0">
                          <a:latin typeface="Times New Roman"/>
                          <a:ea typeface="Times New Roman"/>
                          <a:cs typeface="Times New Roman"/>
                        </a:rPr>
                        <a:t>Malzemenin Adı</a:t>
                      </a:r>
                      <a:endParaRPr lang="tr-TR"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hangingPunct="1">
                        <a:lnSpc>
                          <a:spcPct val="115000"/>
                        </a:lnSpc>
                        <a:spcAft>
                          <a:spcPts val="0"/>
                        </a:spcAft>
                      </a:pPr>
                      <a:r>
                        <a:rPr lang="tr-TR" sz="1200" b="1" dirty="0">
                          <a:latin typeface="Times New Roman"/>
                          <a:ea typeface="Times New Roman"/>
                          <a:cs typeface="Times New Roman"/>
                        </a:rPr>
                        <a:t>Miktar</a:t>
                      </a:r>
                      <a:endParaRPr lang="tr-TR"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hangingPunct="0">
                        <a:lnSpc>
                          <a:spcPct val="115000"/>
                        </a:lnSpc>
                        <a:spcAft>
                          <a:spcPts val="0"/>
                        </a:spcAft>
                      </a:pPr>
                      <a:r>
                        <a:rPr lang="tr-TR" sz="1200" b="1" dirty="0">
                          <a:latin typeface="Times New Roman"/>
                          <a:ea typeface="Times New Roman"/>
                          <a:cs typeface="Times New Roman"/>
                        </a:rPr>
                        <a:t>Birim Fiyat</a:t>
                      </a: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hangingPunct="0">
                        <a:lnSpc>
                          <a:spcPct val="115000"/>
                        </a:lnSpc>
                        <a:spcAft>
                          <a:spcPts val="0"/>
                        </a:spcAft>
                      </a:pPr>
                      <a:r>
                        <a:rPr lang="tr-TR" sz="1200" b="1" dirty="0">
                          <a:latin typeface="Times New Roman"/>
                          <a:ea typeface="Times New Roman"/>
                          <a:cs typeface="Times New Roman"/>
                        </a:rPr>
                        <a:t>Toplam Fiyat</a:t>
                      </a: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68296">
                <a:tc>
                  <a:txBody>
                    <a:bodyPr/>
                    <a:lstStyle/>
                    <a:p>
                      <a:pPr fontAlgn="auto" hangingPunct="1">
                        <a:lnSpc>
                          <a:spcPct val="115000"/>
                        </a:lnSpc>
                        <a:spcAft>
                          <a:spcPts val="0"/>
                        </a:spcAft>
                      </a:pPr>
                      <a:r>
                        <a:rPr lang="tr-TR" sz="1000" dirty="0">
                          <a:solidFill>
                            <a:srgbClr val="000000"/>
                          </a:solidFill>
                          <a:latin typeface="Times New Roman"/>
                          <a:ea typeface="Times New Roman"/>
                          <a:cs typeface="Times New Roman"/>
                        </a:rPr>
                        <a:t>Yedi İklim Ders Kitabı A1 / Çalışma Kitabı A1 (Dinleme Metni A1 ve CD)</a:t>
                      </a:r>
                      <a:endParaRPr lang="tr-TR"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auto" hangingPunct="1">
                        <a:lnSpc>
                          <a:spcPct val="115000"/>
                        </a:lnSpc>
                        <a:spcAft>
                          <a:spcPts val="0"/>
                        </a:spcAft>
                      </a:pPr>
                      <a:r>
                        <a:rPr lang="tr-TR" sz="1200" dirty="0">
                          <a:latin typeface="Times New Roman"/>
                          <a:ea typeface="Times New Roman"/>
                          <a:cs typeface="Times New Roman"/>
                        </a:rPr>
                        <a:t>75 Adet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ct val="115000"/>
                        </a:lnSpc>
                        <a:spcAft>
                          <a:spcPts val="0"/>
                        </a:spcAft>
                      </a:pPr>
                      <a:r>
                        <a:rPr lang="tr-TR" sz="1200" dirty="0">
                          <a:latin typeface="Times New Roman"/>
                          <a:ea typeface="Times New Roman"/>
                          <a:cs typeface="Times New Roman"/>
                        </a:rPr>
                        <a:t>35,00 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ct val="115000"/>
                        </a:lnSpc>
                        <a:spcAft>
                          <a:spcPts val="0"/>
                        </a:spcAft>
                      </a:pPr>
                      <a:r>
                        <a:rPr lang="tr-TR" sz="1200" dirty="0">
                          <a:latin typeface="Times New Roman"/>
                          <a:ea typeface="Times New Roman"/>
                          <a:cs typeface="Times New Roman"/>
                        </a:rPr>
                        <a:t>2.625,00 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296">
                <a:tc>
                  <a:txBody>
                    <a:bodyPr/>
                    <a:lstStyle/>
                    <a:p>
                      <a:pPr fontAlgn="auto" hangingPunct="1">
                        <a:lnSpc>
                          <a:spcPct val="115000"/>
                        </a:lnSpc>
                        <a:spcAft>
                          <a:spcPts val="0"/>
                        </a:spcAft>
                      </a:pPr>
                      <a:r>
                        <a:rPr lang="tr-TR" sz="1000" dirty="0">
                          <a:solidFill>
                            <a:srgbClr val="000000"/>
                          </a:solidFill>
                          <a:latin typeface="Times New Roman"/>
                          <a:ea typeface="Times New Roman"/>
                          <a:cs typeface="Times New Roman"/>
                        </a:rPr>
                        <a:t>Yedi İklim Ders Kitabı A2 / Çalışma Kitabı A2 (Dinleme Metni A2 ve CD)</a:t>
                      </a:r>
                      <a:endParaRPr lang="tr-TR"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auto" hangingPunct="1">
                        <a:lnSpc>
                          <a:spcPct val="115000"/>
                        </a:lnSpc>
                        <a:spcAft>
                          <a:spcPts val="0"/>
                        </a:spcAft>
                      </a:pPr>
                      <a:r>
                        <a:rPr lang="tr-TR" sz="1200" dirty="0">
                          <a:latin typeface="Times New Roman"/>
                          <a:ea typeface="Times New Roman"/>
                          <a:cs typeface="Times New Roman"/>
                        </a:rPr>
                        <a:t>75 Adet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ct val="115000"/>
                        </a:lnSpc>
                        <a:spcAft>
                          <a:spcPts val="0"/>
                        </a:spcAft>
                      </a:pPr>
                      <a:r>
                        <a:rPr lang="tr-TR" sz="1200" dirty="0">
                          <a:latin typeface="Times New Roman"/>
                          <a:ea typeface="Times New Roman"/>
                          <a:cs typeface="Times New Roman"/>
                        </a:rPr>
                        <a:t>35,00 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ct val="115000"/>
                        </a:lnSpc>
                        <a:spcAft>
                          <a:spcPts val="0"/>
                        </a:spcAft>
                      </a:pPr>
                      <a:r>
                        <a:rPr lang="tr-TR" sz="1200" dirty="0">
                          <a:latin typeface="Times New Roman"/>
                          <a:ea typeface="Times New Roman"/>
                          <a:cs typeface="Times New Roman"/>
                        </a:rPr>
                        <a:t>2.625,00 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047">
                <a:tc>
                  <a:txBody>
                    <a:bodyPr/>
                    <a:lstStyle/>
                    <a:p>
                      <a:pPr fontAlgn="auto" hangingPunct="1">
                        <a:lnSpc>
                          <a:spcPct val="115000"/>
                        </a:lnSpc>
                        <a:spcAft>
                          <a:spcPts val="0"/>
                        </a:spcAft>
                      </a:pPr>
                      <a:r>
                        <a:rPr lang="tr-TR" sz="1000" dirty="0">
                          <a:solidFill>
                            <a:srgbClr val="000000"/>
                          </a:solidFill>
                          <a:latin typeface="Times New Roman"/>
                          <a:ea typeface="Times New Roman"/>
                          <a:cs typeface="Times New Roman"/>
                        </a:rPr>
                        <a:t>Yedi İklim Ders Kitabı B1 / Çalışma Kitabı B1 (Dinleme Metni B1 ve CD)</a:t>
                      </a:r>
                      <a:endParaRPr lang="tr-TR"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auto" hangingPunct="1">
                        <a:lnSpc>
                          <a:spcPct val="115000"/>
                        </a:lnSpc>
                        <a:spcAft>
                          <a:spcPts val="0"/>
                        </a:spcAft>
                      </a:pPr>
                      <a:r>
                        <a:rPr lang="tr-TR" sz="1200" dirty="0">
                          <a:latin typeface="Times New Roman"/>
                          <a:ea typeface="Times New Roman"/>
                          <a:cs typeface="Times New Roman"/>
                        </a:rPr>
                        <a:t>75 Adet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ct val="115000"/>
                        </a:lnSpc>
                        <a:spcAft>
                          <a:spcPts val="0"/>
                        </a:spcAft>
                      </a:pPr>
                      <a:r>
                        <a:rPr lang="tr-TR" sz="1200">
                          <a:latin typeface="Times New Roman"/>
                          <a:ea typeface="Times New Roman"/>
                          <a:cs typeface="Times New Roman"/>
                        </a:rPr>
                        <a:t>35,00 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ct val="115000"/>
                        </a:lnSpc>
                        <a:spcAft>
                          <a:spcPts val="0"/>
                        </a:spcAft>
                      </a:pPr>
                      <a:r>
                        <a:rPr lang="tr-TR" sz="1200" dirty="0">
                          <a:latin typeface="Times New Roman"/>
                          <a:ea typeface="Times New Roman"/>
                          <a:cs typeface="Times New Roman"/>
                        </a:rPr>
                        <a:t>2.625,00 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296">
                <a:tc>
                  <a:txBody>
                    <a:bodyPr/>
                    <a:lstStyle/>
                    <a:p>
                      <a:pPr fontAlgn="auto" hangingPunct="1">
                        <a:lnSpc>
                          <a:spcPct val="115000"/>
                        </a:lnSpc>
                        <a:spcAft>
                          <a:spcPts val="0"/>
                        </a:spcAft>
                      </a:pPr>
                      <a:r>
                        <a:rPr lang="tr-TR" sz="1000" dirty="0">
                          <a:solidFill>
                            <a:srgbClr val="000000"/>
                          </a:solidFill>
                          <a:latin typeface="Times New Roman"/>
                          <a:ea typeface="Times New Roman"/>
                          <a:cs typeface="Times New Roman"/>
                        </a:rPr>
                        <a:t>Yedi İklim Ders Kitabı B2 / Çalışma Kitabı B2 (Dinleme Metni B2 ve CD)</a:t>
                      </a:r>
                      <a:endParaRPr lang="tr-TR"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auto" hangingPunct="1">
                        <a:lnSpc>
                          <a:spcPct val="115000"/>
                        </a:lnSpc>
                        <a:spcAft>
                          <a:spcPts val="0"/>
                        </a:spcAft>
                      </a:pPr>
                      <a:r>
                        <a:rPr lang="tr-TR" sz="1200">
                          <a:latin typeface="Times New Roman"/>
                          <a:ea typeface="Times New Roman"/>
                          <a:cs typeface="Times New Roman"/>
                        </a:rPr>
                        <a:t>75 Adet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ct val="115000"/>
                        </a:lnSpc>
                        <a:spcAft>
                          <a:spcPts val="0"/>
                        </a:spcAft>
                      </a:pPr>
                      <a:r>
                        <a:rPr lang="tr-TR" sz="1200">
                          <a:latin typeface="Times New Roman"/>
                          <a:ea typeface="Times New Roman"/>
                          <a:cs typeface="Times New Roman"/>
                        </a:rPr>
                        <a:t>35,00 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ct val="115000"/>
                        </a:lnSpc>
                        <a:spcAft>
                          <a:spcPts val="0"/>
                        </a:spcAft>
                      </a:pPr>
                      <a:r>
                        <a:rPr lang="tr-TR" sz="1200" dirty="0">
                          <a:latin typeface="Times New Roman"/>
                          <a:ea typeface="Times New Roman"/>
                          <a:cs typeface="Times New Roman"/>
                        </a:rPr>
                        <a:t>2.625,00 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1412">
                <a:tc gridSpan="3">
                  <a:txBody>
                    <a:bodyPr/>
                    <a:lstStyle/>
                    <a:p>
                      <a:pPr algn="r" fontAlgn="auto" hangingPunct="1">
                        <a:lnSpc>
                          <a:spcPct val="115000"/>
                        </a:lnSpc>
                        <a:spcAft>
                          <a:spcPts val="0"/>
                        </a:spcAft>
                      </a:pPr>
                      <a:r>
                        <a:rPr lang="tr-TR" sz="1200" b="1" dirty="0">
                          <a:latin typeface="Times New Roman"/>
                          <a:ea typeface="Times New Roman"/>
                          <a:cs typeface="Times New Roman"/>
                        </a:rPr>
                        <a:t>TOPLAM</a:t>
                      </a:r>
                      <a:endParaRPr lang="tr-TR"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fontAlgn="auto" hangingPunct="1">
                        <a:lnSpc>
                          <a:spcPct val="115000"/>
                        </a:lnSpc>
                        <a:spcAft>
                          <a:spcPts val="0"/>
                        </a:spcAft>
                      </a:pPr>
                      <a:r>
                        <a:rPr lang="tr-TR" sz="1200" dirty="0">
                          <a:latin typeface="Times New Roman"/>
                          <a:ea typeface="Times New Roman"/>
                          <a:cs typeface="Times New Roman"/>
                        </a:rPr>
                        <a:t>10.500,00 </a:t>
                      </a:r>
                      <a:r>
                        <a:rPr lang="tr-TR" sz="1200" dirty="0" smtClean="0">
                          <a:latin typeface="Times New Roman"/>
                          <a:ea typeface="Times New Roman"/>
                          <a:cs typeface="Times New Roman"/>
                        </a:rPr>
                        <a:t>TL  (</a:t>
                      </a:r>
                      <a:r>
                        <a:rPr lang="tr-TR" sz="1200" dirty="0">
                          <a:latin typeface="Times New Roman"/>
                          <a:ea typeface="Times New Roman"/>
                          <a:cs typeface="Times New Roman"/>
                        </a:rPr>
                        <a:t>K.D.V. Hariç) </a:t>
                      </a:r>
                      <a:r>
                        <a:rPr lang="tr-TR" sz="1200" b="1" dirty="0">
                          <a:latin typeface="Times New Roman"/>
                          <a:ea typeface="Times New Roman"/>
                          <a:cs typeface="Times New Roman"/>
                        </a:rPr>
                        <a:t> </a:t>
                      </a:r>
                      <a:endParaRPr lang="tr-TR" sz="1200" dirty="0">
                        <a:latin typeface="Times New Roman"/>
                        <a:ea typeface="Times New Roman"/>
                        <a:cs typeface="Times New Roman"/>
                      </a:endParaRPr>
                    </a:p>
                    <a:p>
                      <a:pPr fontAlgn="auto" hangingPunct="1">
                        <a:lnSpc>
                          <a:spcPct val="115000"/>
                        </a:lnSpc>
                        <a:spcAft>
                          <a:spcPts val="0"/>
                        </a:spcAft>
                      </a:pPr>
                      <a:r>
                        <a:rPr lang="tr-TR" sz="1200" b="1" dirty="0">
                          <a:latin typeface="Times New Roman"/>
                          <a:ea typeface="Times New Roman"/>
                          <a:cs typeface="Times New Roman"/>
                        </a:rPr>
                        <a:t>11.340,00 </a:t>
                      </a:r>
                      <a:r>
                        <a:rPr lang="tr-TR" sz="1200" b="1" dirty="0" smtClean="0">
                          <a:latin typeface="Times New Roman"/>
                          <a:ea typeface="Times New Roman"/>
                          <a:cs typeface="Times New Roman"/>
                        </a:rPr>
                        <a:t>TL   (%8</a:t>
                      </a:r>
                      <a:r>
                        <a:rPr lang="tr-TR" sz="1200" b="1" baseline="0" dirty="0" smtClean="0">
                          <a:latin typeface="Times New Roman"/>
                          <a:ea typeface="Times New Roman"/>
                          <a:cs typeface="Times New Roman"/>
                        </a:rPr>
                        <a:t> K.D.V.)</a:t>
                      </a:r>
                      <a:endParaRPr lang="tr-TR"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graphicFrame>
        <p:nvGraphicFramePr>
          <p:cNvPr id="5" name="4 İçerik Yer Tutucusu"/>
          <p:cNvGraphicFramePr>
            <a:graphicFrameLocks noGrp="1"/>
          </p:cNvGraphicFramePr>
          <p:nvPr>
            <p:ph idx="1"/>
          </p:nvPr>
        </p:nvGraphicFramePr>
        <p:xfrm>
          <a:off x="1336431" y="1535722"/>
          <a:ext cx="7702062" cy="3610709"/>
        </p:xfrm>
        <a:graphic>
          <a:graphicData uri="http://schemas.openxmlformats.org/drawingml/2006/table">
            <a:tbl>
              <a:tblPr/>
              <a:tblGrid>
                <a:gridCol w="3763107"/>
                <a:gridCol w="890954"/>
                <a:gridCol w="996462"/>
                <a:gridCol w="2051539"/>
              </a:tblGrid>
              <a:tr h="573842">
                <a:tc>
                  <a:txBody>
                    <a:bodyPr/>
                    <a:lstStyle/>
                    <a:p>
                      <a:pPr algn="ctr" fontAlgn="auto" hangingPunct="1">
                        <a:lnSpc>
                          <a:spcPct val="115000"/>
                        </a:lnSpc>
                        <a:spcAft>
                          <a:spcPts val="0"/>
                        </a:spcAft>
                      </a:pPr>
                      <a:r>
                        <a:rPr lang="tr-TR" sz="1200" b="1" dirty="0">
                          <a:latin typeface="Times New Roman"/>
                          <a:ea typeface="Times New Roman"/>
                          <a:cs typeface="Times New Roman"/>
                        </a:rPr>
                        <a:t>Malzemenin Adı</a:t>
                      </a:r>
                      <a:endParaRPr lang="tr-TR"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hangingPunct="1">
                        <a:lnSpc>
                          <a:spcPct val="115000"/>
                        </a:lnSpc>
                        <a:spcAft>
                          <a:spcPts val="0"/>
                        </a:spcAft>
                      </a:pPr>
                      <a:r>
                        <a:rPr lang="tr-TR" sz="1200" b="1" dirty="0">
                          <a:latin typeface="Times New Roman"/>
                          <a:ea typeface="Times New Roman"/>
                          <a:cs typeface="Times New Roman"/>
                        </a:rPr>
                        <a:t>Miktar</a:t>
                      </a:r>
                      <a:endParaRPr lang="tr-TR"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hangingPunct="0">
                        <a:lnSpc>
                          <a:spcPct val="115000"/>
                        </a:lnSpc>
                        <a:spcAft>
                          <a:spcPts val="0"/>
                        </a:spcAft>
                      </a:pPr>
                      <a:r>
                        <a:rPr lang="tr-TR" sz="1200" b="1" dirty="0">
                          <a:latin typeface="Times New Roman"/>
                          <a:ea typeface="Times New Roman"/>
                          <a:cs typeface="Times New Roman"/>
                        </a:rPr>
                        <a:t>Birim Fiyat</a:t>
                      </a:r>
                      <a:endParaRPr lang="tr-TR"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hangingPunct="0">
                        <a:lnSpc>
                          <a:spcPct val="115000"/>
                        </a:lnSpc>
                        <a:spcAft>
                          <a:spcPts val="0"/>
                        </a:spcAft>
                      </a:pPr>
                      <a:r>
                        <a:rPr lang="tr-TR" sz="1200" b="1" dirty="0">
                          <a:latin typeface="Times New Roman"/>
                          <a:ea typeface="Times New Roman"/>
                          <a:cs typeface="Times New Roman"/>
                        </a:rPr>
                        <a:t>Toplam Fiyat</a:t>
                      </a:r>
                      <a:endParaRPr lang="tr-TR"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87979">
                <a:tc>
                  <a:txBody>
                    <a:bodyPr/>
                    <a:lstStyle/>
                    <a:p>
                      <a:pPr fontAlgn="auto" hangingPunct="1">
                        <a:lnSpc>
                          <a:spcPct val="115000"/>
                        </a:lnSpc>
                        <a:spcAft>
                          <a:spcPts val="0"/>
                        </a:spcAft>
                      </a:pPr>
                      <a:r>
                        <a:rPr lang="tr-TR" sz="1200" dirty="0">
                          <a:solidFill>
                            <a:srgbClr val="000000"/>
                          </a:solidFill>
                          <a:latin typeface="Times New Roman"/>
                          <a:ea typeface="Times New Roman"/>
                          <a:cs typeface="Times New Roman"/>
                        </a:rPr>
                        <a:t>Yedi İklim Ders Kitabı A1 / Çalışma Kitabı A1 (Dinleme Metni A1 ve CD)</a:t>
                      </a:r>
                      <a:endParaRPr lang="tr-TR"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auto" hangingPunct="1">
                        <a:lnSpc>
                          <a:spcPct val="115000"/>
                        </a:lnSpc>
                        <a:spcAft>
                          <a:spcPts val="0"/>
                        </a:spcAft>
                      </a:pPr>
                      <a:r>
                        <a:rPr lang="tr-TR" sz="1200" dirty="0">
                          <a:latin typeface="Times New Roman"/>
                          <a:ea typeface="Times New Roman"/>
                          <a:cs typeface="Times New Roman"/>
                        </a:rPr>
                        <a:t>50 Adet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ct val="115000"/>
                        </a:lnSpc>
                        <a:spcAft>
                          <a:spcPts val="0"/>
                        </a:spcAft>
                      </a:pPr>
                      <a:r>
                        <a:rPr lang="tr-TR" sz="1200" dirty="0">
                          <a:latin typeface="Times New Roman"/>
                          <a:ea typeface="Times New Roman"/>
                          <a:cs typeface="Times New Roman"/>
                        </a:rPr>
                        <a:t>38,00 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spcAft>
                          <a:spcPts val="0"/>
                        </a:spcAft>
                      </a:pPr>
                      <a:r>
                        <a:rPr lang="tr-TR" sz="1200" dirty="0">
                          <a:latin typeface="Times New Roman"/>
                          <a:ea typeface="Times New Roman"/>
                          <a:cs typeface="Times New Roman"/>
                        </a:rPr>
                        <a:t>1.900,00 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117">
                <a:tc>
                  <a:txBody>
                    <a:bodyPr/>
                    <a:lstStyle/>
                    <a:p>
                      <a:pPr fontAlgn="auto" hangingPunct="1">
                        <a:lnSpc>
                          <a:spcPct val="115000"/>
                        </a:lnSpc>
                        <a:spcAft>
                          <a:spcPts val="0"/>
                        </a:spcAft>
                      </a:pPr>
                      <a:r>
                        <a:rPr lang="tr-TR" sz="1200" dirty="0">
                          <a:solidFill>
                            <a:srgbClr val="000000"/>
                          </a:solidFill>
                          <a:latin typeface="Times New Roman"/>
                          <a:ea typeface="Times New Roman"/>
                          <a:cs typeface="Times New Roman"/>
                        </a:rPr>
                        <a:t>Yedi İklim Ders Kitabı A2 / Çalışma Kitabı A2 (Dinleme Metni A2 ve CD)</a:t>
                      </a:r>
                      <a:endParaRPr lang="tr-TR"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auto" hangingPunct="1">
                        <a:lnSpc>
                          <a:spcPct val="115000"/>
                        </a:lnSpc>
                        <a:spcAft>
                          <a:spcPts val="0"/>
                        </a:spcAft>
                      </a:pPr>
                      <a:r>
                        <a:rPr lang="tr-TR" sz="1200" dirty="0">
                          <a:latin typeface="Times New Roman"/>
                          <a:ea typeface="Times New Roman"/>
                          <a:cs typeface="Times New Roman"/>
                        </a:rPr>
                        <a:t>50 Adet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ct val="115000"/>
                        </a:lnSpc>
                        <a:spcAft>
                          <a:spcPts val="0"/>
                        </a:spcAft>
                      </a:pPr>
                      <a:r>
                        <a:rPr lang="tr-TR" sz="1200" dirty="0">
                          <a:latin typeface="Times New Roman"/>
                          <a:ea typeface="Times New Roman"/>
                          <a:cs typeface="Times New Roman"/>
                        </a:rPr>
                        <a:t>38,00 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spcAft>
                          <a:spcPts val="0"/>
                        </a:spcAft>
                      </a:pPr>
                      <a:r>
                        <a:rPr lang="tr-TR" sz="1200" dirty="0">
                          <a:latin typeface="Times New Roman"/>
                          <a:ea typeface="Times New Roman"/>
                          <a:cs typeface="Times New Roman"/>
                        </a:rPr>
                        <a:t>1.900,00 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289">
                <a:tc>
                  <a:txBody>
                    <a:bodyPr/>
                    <a:lstStyle/>
                    <a:p>
                      <a:pPr fontAlgn="auto" hangingPunct="1">
                        <a:lnSpc>
                          <a:spcPct val="115000"/>
                        </a:lnSpc>
                        <a:spcAft>
                          <a:spcPts val="0"/>
                        </a:spcAft>
                      </a:pPr>
                      <a:r>
                        <a:rPr lang="tr-TR" sz="1200">
                          <a:solidFill>
                            <a:srgbClr val="000000"/>
                          </a:solidFill>
                          <a:latin typeface="Times New Roman"/>
                          <a:ea typeface="Times New Roman"/>
                          <a:cs typeface="Times New Roman"/>
                        </a:rPr>
                        <a:t>Yedi İklim Ders Kitabı B1 / Çalışma Kitabı B1 (Dinleme Metni B1 ve CD)</a:t>
                      </a:r>
                      <a:endParaRPr lang="tr-TR"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auto" hangingPunct="1">
                        <a:lnSpc>
                          <a:spcPct val="115000"/>
                        </a:lnSpc>
                        <a:spcAft>
                          <a:spcPts val="0"/>
                        </a:spcAft>
                      </a:pPr>
                      <a:r>
                        <a:rPr lang="tr-TR" sz="1200">
                          <a:latin typeface="Times New Roman"/>
                          <a:ea typeface="Times New Roman"/>
                          <a:cs typeface="Times New Roman"/>
                        </a:rPr>
                        <a:t>50 Adet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ct val="115000"/>
                        </a:lnSpc>
                        <a:spcAft>
                          <a:spcPts val="0"/>
                        </a:spcAft>
                      </a:pPr>
                      <a:r>
                        <a:rPr lang="tr-TR" sz="1200" dirty="0">
                          <a:latin typeface="Times New Roman"/>
                          <a:ea typeface="Times New Roman"/>
                          <a:cs typeface="Times New Roman"/>
                        </a:rPr>
                        <a:t>38,00 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spcAft>
                          <a:spcPts val="0"/>
                        </a:spcAft>
                      </a:pPr>
                      <a:r>
                        <a:rPr lang="tr-TR" sz="1200" dirty="0">
                          <a:latin typeface="Times New Roman"/>
                          <a:ea typeface="Times New Roman"/>
                          <a:cs typeface="Times New Roman"/>
                        </a:rPr>
                        <a:t>1.900,00 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3151">
                <a:tc>
                  <a:txBody>
                    <a:bodyPr/>
                    <a:lstStyle/>
                    <a:p>
                      <a:pPr fontAlgn="auto" hangingPunct="1">
                        <a:lnSpc>
                          <a:spcPct val="115000"/>
                        </a:lnSpc>
                        <a:spcAft>
                          <a:spcPts val="0"/>
                        </a:spcAft>
                      </a:pPr>
                      <a:r>
                        <a:rPr lang="tr-TR" sz="1200">
                          <a:solidFill>
                            <a:srgbClr val="000000"/>
                          </a:solidFill>
                          <a:latin typeface="Times New Roman"/>
                          <a:ea typeface="Times New Roman"/>
                          <a:cs typeface="Times New Roman"/>
                        </a:rPr>
                        <a:t>Yedi İklim Ders Kitabı B2 / Çalışma Kitabı B2 (Dinleme Metni B2 ve CD)</a:t>
                      </a:r>
                      <a:endParaRPr lang="tr-TR"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auto" hangingPunct="1">
                        <a:lnSpc>
                          <a:spcPct val="115000"/>
                        </a:lnSpc>
                        <a:spcAft>
                          <a:spcPts val="0"/>
                        </a:spcAft>
                      </a:pPr>
                      <a:r>
                        <a:rPr lang="tr-TR" sz="1200" dirty="0">
                          <a:latin typeface="Times New Roman"/>
                          <a:ea typeface="Times New Roman"/>
                          <a:cs typeface="Times New Roman"/>
                        </a:rPr>
                        <a:t>50 Adet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ct val="115000"/>
                        </a:lnSpc>
                        <a:spcAft>
                          <a:spcPts val="0"/>
                        </a:spcAft>
                      </a:pPr>
                      <a:r>
                        <a:rPr lang="tr-TR" sz="1200" dirty="0">
                          <a:latin typeface="Times New Roman"/>
                          <a:ea typeface="Times New Roman"/>
                          <a:cs typeface="Times New Roman"/>
                        </a:rPr>
                        <a:t>38,00 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15000"/>
                        </a:lnSpc>
                        <a:spcAft>
                          <a:spcPts val="0"/>
                        </a:spcAft>
                      </a:pPr>
                      <a:r>
                        <a:rPr lang="tr-TR" sz="1200" dirty="0">
                          <a:latin typeface="Times New Roman"/>
                          <a:ea typeface="Times New Roman"/>
                          <a:cs typeface="Times New Roman"/>
                        </a:rPr>
                        <a:t>1.900,00 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6331">
                <a:tc gridSpan="3">
                  <a:txBody>
                    <a:bodyPr/>
                    <a:lstStyle/>
                    <a:p>
                      <a:pPr algn="r" fontAlgn="auto" hangingPunct="1">
                        <a:lnSpc>
                          <a:spcPct val="115000"/>
                        </a:lnSpc>
                        <a:spcAft>
                          <a:spcPts val="0"/>
                        </a:spcAft>
                      </a:pPr>
                      <a:r>
                        <a:rPr lang="tr-TR" sz="1200" b="1" dirty="0">
                          <a:latin typeface="Times New Roman"/>
                          <a:ea typeface="Times New Roman"/>
                          <a:cs typeface="Times New Roman"/>
                        </a:rPr>
                        <a:t>TOPLAM</a:t>
                      </a:r>
                      <a:endParaRPr lang="tr-TR"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fontAlgn="auto" hangingPunct="1">
                        <a:lnSpc>
                          <a:spcPct val="115000"/>
                        </a:lnSpc>
                        <a:spcAft>
                          <a:spcPts val="0"/>
                        </a:spcAft>
                      </a:pPr>
                      <a:r>
                        <a:rPr lang="tr-TR" sz="1200" dirty="0">
                          <a:latin typeface="Times New Roman"/>
                          <a:ea typeface="Times New Roman"/>
                          <a:cs typeface="Times New Roman"/>
                        </a:rPr>
                        <a:t>7.600,00 </a:t>
                      </a:r>
                      <a:r>
                        <a:rPr lang="tr-TR" sz="1200" dirty="0" smtClean="0">
                          <a:latin typeface="Times New Roman"/>
                          <a:ea typeface="Times New Roman"/>
                          <a:cs typeface="Times New Roman"/>
                        </a:rPr>
                        <a:t>TL (</a:t>
                      </a:r>
                      <a:r>
                        <a:rPr lang="tr-TR" sz="1200" dirty="0">
                          <a:latin typeface="Times New Roman"/>
                          <a:ea typeface="Times New Roman"/>
                          <a:cs typeface="Times New Roman"/>
                        </a:rPr>
                        <a:t>K.D.V. Hariç) </a:t>
                      </a:r>
                      <a:r>
                        <a:rPr lang="tr-TR" sz="1200" b="1" dirty="0">
                          <a:latin typeface="Times New Roman"/>
                          <a:ea typeface="Times New Roman"/>
                          <a:cs typeface="Times New Roman"/>
                        </a:rPr>
                        <a:t> </a:t>
                      </a:r>
                      <a:endParaRPr lang="tr-TR" sz="1200" dirty="0">
                        <a:latin typeface="Times New Roman"/>
                        <a:ea typeface="Times New Roman"/>
                        <a:cs typeface="Times New Roman"/>
                      </a:endParaRPr>
                    </a:p>
                    <a:p>
                      <a:pPr fontAlgn="auto" hangingPunct="1">
                        <a:lnSpc>
                          <a:spcPct val="115000"/>
                        </a:lnSpc>
                        <a:spcAft>
                          <a:spcPts val="0"/>
                        </a:spcAft>
                      </a:pPr>
                      <a:r>
                        <a:rPr lang="tr-TR" sz="1200" b="1" dirty="0">
                          <a:latin typeface="Times New Roman"/>
                          <a:ea typeface="Times New Roman"/>
                          <a:cs typeface="Times New Roman"/>
                        </a:rPr>
                        <a:t>8.208,00 </a:t>
                      </a:r>
                      <a:r>
                        <a:rPr lang="tr-TR" sz="1200" b="1" dirty="0" smtClean="0">
                          <a:latin typeface="Times New Roman"/>
                          <a:ea typeface="Times New Roman"/>
                          <a:cs typeface="Times New Roman"/>
                        </a:rPr>
                        <a:t>TL ( %8</a:t>
                      </a:r>
                      <a:r>
                        <a:rPr lang="tr-TR" sz="1200" b="1" baseline="0" dirty="0" smtClean="0">
                          <a:latin typeface="Times New Roman"/>
                          <a:ea typeface="Times New Roman"/>
                          <a:cs typeface="Times New Roman"/>
                        </a:rPr>
                        <a:t> K.D.V.)</a:t>
                      </a:r>
                      <a:endParaRPr lang="tr-TR"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94338" y="703385"/>
            <a:ext cx="9759462" cy="269630"/>
          </a:xfrm>
        </p:spPr>
        <p:txBody>
          <a:bodyPr>
            <a:noAutofit/>
          </a:bodyPr>
          <a:lstStyle/>
          <a:p>
            <a:r>
              <a:rPr lang="tr-TR" sz="2400" dirty="0" smtClean="0"/>
              <a:t>3 Dilli Resimli Sözlük Alımı</a:t>
            </a:r>
            <a:endParaRPr lang="tr-TR" sz="2400" dirty="0"/>
          </a:p>
        </p:txBody>
      </p:sp>
      <p:sp>
        <p:nvSpPr>
          <p:cNvPr id="3" name="2 İçerik Yer Tutucusu"/>
          <p:cNvSpPr>
            <a:spLocks noGrp="1"/>
          </p:cNvSpPr>
          <p:nvPr>
            <p:ph idx="1"/>
          </p:nvPr>
        </p:nvSpPr>
        <p:spPr>
          <a:xfrm>
            <a:off x="1066800" y="1277815"/>
            <a:ext cx="7913077" cy="4899148"/>
          </a:xfrm>
        </p:spPr>
        <p:txBody>
          <a:bodyPr/>
          <a:lstStyle/>
          <a:p>
            <a:pPr algn="just">
              <a:buNone/>
            </a:pPr>
            <a:r>
              <a:rPr lang="tr-TR" dirty="0" smtClean="0"/>
              <a:t>   </a:t>
            </a:r>
            <a:r>
              <a:rPr lang="tr-TR" sz="2400" dirty="0" smtClean="0"/>
              <a:t>İngilizce-Arapça-Türkçe olarak hazırlanan Resimli Üç Dilli Sözlük 4734 sayılı Kamu İhale Kanunu’nun 22. maddesi a bendine göre doğrudan temin usulüyle alınarak,TÖMER'de öğrenim gören öğrencilerimize ücretsiz olarak dağıtıldı.</a:t>
            </a:r>
          </a:p>
          <a:p>
            <a:pPr>
              <a:buNone/>
            </a:pPr>
            <a:endParaRPr lang="tr-TR" sz="2400" dirty="0" smtClean="0"/>
          </a:p>
          <a:p>
            <a:pPr>
              <a:buNone/>
            </a:pPr>
            <a:endParaRPr lang="tr-TR" sz="2400" dirty="0"/>
          </a:p>
        </p:txBody>
      </p:sp>
      <p:graphicFrame>
        <p:nvGraphicFramePr>
          <p:cNvPr id="7" name="6 Tablo"/>
          <p:cNvGraphicFramePr>
            <a:graphicFrameLocks noGrp="1"/>
          </p:cNvGraphicFramePr>
          <p:nvPr/>
        </p:nvGraphicFramePr>
        <p:xfrm>
          <a:off x="1383323" y="3130062"/>
          <a:ext cx="7643447" cy="2004646"/>
        </p:xfrm>
        <a:graphic>
          <a:graphicData uri="http://schemas.openxmlformats.org/drawingml/2006/table">
            <a:tbl>
              <a:tblPr/>
              <a:tblGrid>
                <a:gridCol w="3379836"/>
                <a:gridCol w="1027088"/>
                <a:gridCol w="1083281"/>
                <a:gridCol w="2153242"/>
              </a:tblGrid>
              <a:tr h="574659">
                <a:tc>
                  <a:txBody>
                    <a:bodyPr/>
                    <a:lstStyle/>
                    <a:p>
                      <a:pPr algn="ctr" fontAlgn="auto" hangingPunct="1">
                        <a:lnSpc>
                          <a:spcPct val="115000"/>
                        </a:lnSpc>
                        <a:spcAft>
                          <a:spcPts val="0"/>
                        </a:spcAft>
                      </a:pPr>
                      <a:r>
                        <a:rPr lang="tr-TR" sz="1400" b="1" dirty="0">
                          <a:latin typeface="Times New Roman"/>
                          <a:ea typeface="Times New Roman"/>
                          <a:cs typeface="Times New Roman"/>
                        </a:rPr>
                        <a:t>Malzemenin Adı</a:t>
                      </a:r>
                      <a:endParaRPr lang="tr-TR" sz="1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hangingPunct="1">
                        <a:lnSpc>
                          <a:spcPct val="115000"/>
                        </a:lnSpc>
                        <a:spcAft>
                          <a:spcPts val="0"/>
                        </a:spcAft>
                      </a:pPr>
                      <a:r>
                        <a:rPr lang="tr-TR" sz="1400" b="1" dirty="0">
                          <a:latin typeface="Times New Roman"/>
                          <a:ea typeface="Times New Roman"/>
                          <a:cs typeface="Times New Roman"/>
                        </a:rPr>
                        <a:t>Miktar</a:t>
                      </a:r>
                      <a:endParaRPr lang="tr-TR" sz="1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hangingPunct="1">
                        <a:lnSpc>
                          <a:spcPct val="115000"/>
                        </a:lnSpc>
                        <a:spcAft>
                          <a:spcPts val="0"/>
                        </a:spcAft>
                      </a:pPr>
                      <a:r>
                        <a:rPr lang="tr-TR" sz="1400" b="1" dirty="0">
                          <a:latin typeface="Times New Roman"/>
                          <a:ea typeface="Times New Roman"/>
                          <a:cs typeface="Times New Roman"/>
                        </a:rPr>
                        <a:t>Birim Fiyat</a:t>
                      </a:r>
                      <a:endParaRPr lang="tr-TR" sz="1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hangingPunct="1">
                        <a:lnSpc>
                          <a:spcPct val="115000"/>
                        </a:lnSpc>
                        <a:spcAft>
                          <a:spcPts val="0"/>
                        </a:spcAft>
                      </a:pPr>
                      <a:r>
                        <a:rPr lang="tr-TR" sz="1400" b="1" dirty="0">
                          <a:latin typeface="Times New Roman"/>
                          <a:ea typeface="Times New Roman"/>
                          <a:cs typeface="Times New Roman"/>
                        </a:rPr>
                        <a:t>Toplam Fiyat</a:t>
                      </a:r>
                      <a:endParaRPr lang="tr-TR" sz="1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42996">
                <a:tc>
                  <a:txBody>
                    <a:bodyPr/>
                    <a:lstStyle/>
                    <a:p>
                      <a:pPr fontAlgn="auto" hangingPunct="1">
                        <a:lnSpc>
                          <a:spcPct val="115000"/>
                        </a:lnSpc>
                        <a:spcAft>
                          <a:spcPts val="0"/>
                        </a:spcAft>
                      </a:pPr>
                      <a:r>
                        <a:rPr lang="tr-TR" sz="1400" dirty="0">
                          <a:latin typeface="Times New Roman"/>
                          <a:ea typeface="Times New Roman"/>
                          <a:cs typeface="Times New Roman"/>
                        </a:rPr>
                        <a:t>Resimli Üç Dilli Sözlük(</a:t>
                      </a:r>
                      <a:r>
                        <a:rPr lang="tr-TR" sz="1400" dirty="0" err="1">
                          <a:latin typeface="Times New Roman"/>
                          <a:ea typeface="Times New Roman"/>
                          <a:cs typeface="Times New Roman"/>
                        </a:rPr>
                        <a:t>Okt</a:t>
                      </a:r>
                      <a:r>
                        <a:rPr lang="tr-TR" sz="1400" dirty="0">
                          <a:latin typeface="Times New Roman"/>
                          <a:ea typeface="Times New Roman"/>
                          <a:cs typeface="Times New Roman"/>
                        </a:rPr>
                        <a:t>. Yunus MUCAN-Enes AĞRIKAN)</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15000"/>
                        </a:lnSpc>
                        <a:spcAft>
                          <a:spcPts val="0"/>
                        </a:spcAft>
                      </a:pPr>
                      <a:r>
                        <a:rPr lang="tr-TR" sz="1400" dirty="0">
                          <a:latin typeface="Times New Roman"/>
                          <a:ea typeface="Times New Roman"/>
                          <a:cs typeface="Times New Roman"/>
                        </a:rPr>
                        <a:t>100 Adet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15000"/>
                        </a:lnSpc>
                        <a:spcAft>
                          <a:spcPts val="0"/>
                        </a:spcAft>
                      </a:pPr>
                      <a:r>
                        <a:rPr lang="tr-TR" sz="1400">
                          <a:latin typeface="Times New Roman"/>
                          <a:ea typeface="Times New Roman"/>
                          <a:cs typeface="Times New Roman"/>
                        </a:rPr>
                        <a:t>13,88 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15000"/>
                        </a:lnSpc>
                        <a:spcAft>
                          <a:spcPts val="0"/>
                        </a:spcAft>
                      </a:pPr>
                      <a:r>
                        <a:rPr lang="tr-TR" sz="1400" b="1" dirty="0">
                          <a:latin typeface="Times New Roman"/>
                          <a:ea typeface="Times New Roman"/>
                          <a:cs typeface="Times New Roman"/>
                        </a:rPr>
                        <a:t>1.388,00 TL (K.D.V. Hariç)  </a:t>
                      </a:r>
                      <a:endParaRPr lang="tr-TR" sz="1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6991">
                <a:tc gridSpan="3">
                  <a:txBody>
                    <a:bodyPr/>
                    <a:lstStyle/>
                    <a:p>
                      <a:pPr fontAlgn="auto" hangingPunct="1">
                        <a:lnSpc>
                          <a:spcPct val="115000"/>
                        </a:lnSpc>
                        <a:spcAft>
                          <a:spcPts val="0"/>
                        </a:spcAft>
                      </a:pPr>
                      <a:r>
                        <a:rPr lang="tr-TR" sz="1400" dirty="0">
                          <a:latin typeface="Times New Roman"/>
                          <a:ea typeface="Times New Roman"/>
                          <a:cs typeface="Times New Roman"/>
                        </a:rPr>
                        <a:t> </a:t>
                      </a:r>
                    </a:p>
                    <a:p>
                      <a:pPr algn="r" fontAlgn="auto" hangingPunct="1">
                        <a:lnSpc>
                          <a:spcPct val="115000"/>
                        </a:lnSpc>
                        <a:spcAft>
                          <a:spcPts val="0"/>
                        </a:spcAft>
                      </a:pPr>
                      <a:r>
                        <a:rPr lang="tr-TR" sz="1400" dirty="0">
                          <a:latin typeface="Times New Roman"/>
                          <a:ea typeface="Times New Roman"/>
                          <a:cs typeface="Times New Roman"/>
                        </a:rPr>
                        <a:t> </a:t>
                      </a:r>
                      <a:r>
                        <a:rPr lang="tr-TR" sz="1400" b="1" dirty="0">
                          <a:latin typeface="Times New Roman"/>
                          <a:ea typeface="Times New Roman"/>
                          <a:cs typeface="Times New Roman"/>
                        </a:rPr>
                        <a:t>TOPLAM</a:t>
                      </a:r>
                      <a:endParaRPr lang="tr-TR" sz="1400" dirty="0">
                        <a:latin typeface="Times New Roman"/>
                        <a:ea typeface="Times New Roman"/>
                        <a:cs typeface="Times New Roman"/>
                      </a:endParaRPr>
                    </a:p>
                    <a:p>
                      <a:pPr algn="ctr" fontAlgn="auto" hangingPunct="1">
                        <a:lnSpc>
                          <a:spcPct val="115000"/>
                        </a:lnSpc>
                        <a:spcAft>
                          <a:spcPts val="0"/>
                        </a:spcAft>
                      </a:pPr>
                      <a:r>
                        <a:rPr lang="tr-TR" sz="1400" dirty="0">
                          <a:latin typeface="Times New Roman"/>
                          <a:ea typeface="Times New Roman"/>
                          <a:cs typeface="Times New Roman"/>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auto" hangingPunct="1">
                        <a:lnSpc>
                          <a:spcPct val="115000"/>
                        </a:lnSpc>
                        <a:spcAft>
                          <a:spcPts val="0"/>
                        </a:spcAft>
                      </a:pPr>
                      <a:r>
                        <a:rPr lang="tr-TR" sz="1400" b="1" dirty="0">
                          <a:latin typeface="Times New Roman"/>
                          <a:ea typeface="Times New Roman"/>
                          <a:cs typeface="Times New Roman"/>
                        </a:rPr>
                        <a:t>1.499,99 TL </a:t>
                      </a:r>
                      <a:r>
                        <a:rPr lang="tr-TR" sz="1400" b="1" dirty="0" smtClean="0">
                          <a:latin typeface="Times New Roman"/>
                          <a:ea typeface="Times New Roman"/>
                          <a:cs typeface="Times New Roman"/>
                        </a:rPr>
                        <a:t> (%8</a:t>
                      </a:r>
                      <a:r>
                        <a:rPr lang="tr-TR" sz="1400" b="1" baseline="0" dirty="0" smtClean="0">
                          <a:latin typeface="Times New Roman"/>
                          <a:ea typeface="Times New Roman"/>
                          <a:cs typeface="Times New Roman"/>
                        </a:rPr>
                        <a:t> K.D.V.)</a:t>
                      </a:r>
                      <a:endParaRPr lang="tr-TR" sz="1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06062" y="365125"/>
            <a:ext cx="9747738" cy="830629"/>
          </a:xfrm>
        </p:spPr>
        <p:txBody>
          <a:bodyPr>
            <a:normAutofit/>
          </a:bodyPr>
          <a:lstStyle/>
          <a:p>
            <a:r>
              <a:rPr lang="tr-TR" sz="2400" b="1" dirty="0" smtClean="0"/>
              <a:t>ETKİNLİKLER</a:t>
            </a:r>
            <a:endParaRPr lang="tr-TR" sz="2400" dirty="0"/>
          </a:p>
        </p:txBody>
      </p:sp>
      <p:sp>
        <p:nvSpPr>
          <p:cNvPr id="3" name="2 İçerik Yer Tutucusu"/>
          <p:cNvSpPr>
            <a:spLocks noGrp="1"/>
          </p:cNvSpPr>
          <p:nvPr>
            <p:ph idx="1"/>
          </p:nvPr>
        </p:nvSpPr>
        <p:spPr>
          <a:xfrm>
            <a:off x="838200" y="1137138"/>
            <a:ext cx="10515600" cy="5039825"/>
          </a:xfrm>
        </p:spPr>
        <p:txBody>
          <a:bodyPr>
            <a:normAutofit/>
          </a:bodyPr>
          <a:lstStyle/>
          <a:p>
            <a:r>
              <a:rPr lang="tr-TR" sz="1800" b="1" dirty="0" smtClean="0"/>
              <a:t>Piknik Etkinliği:</a:t>
            </a:r>
            <a:r>
              <a:rPr lang="tr-TR" sz="1800" dirty="0" smtClean="0"/>
              <a:t> TÖMER bünyesinde öğrenim gören öğrencilere  yönelik çeşitli sosyal </a:t>
            </a:r>
            <a:br>
              <a:rPr lang="tr-TR" sz="1800" dirty="0" smtClean="0"/>
            </a:br>
            <a:r>
              <a:rPr lang="tr-TR" sz="1800" dirty="0" smtClean="0"/>
              <a:t>etkinlikler düzenlenmektedir.</a:t>
            </a:r>
          </a:p>
          <a:p>
            <a:endParaRPr lang="tr-TR" sz="1800" dirty="0"/>
          </a:p>
        </p:txBody>
      </p:sp>
      <p:pic>
        <p:nvPicPr>
          <p:cNvPr id="4097" name="Picture 1" descr="D:\tömer\2017-2018\TÖMER PİKNİK\IMG-20180620-WA0008.jpg"/>
          <p:cNvPicPr>
            <a:picLocks noChangeAspect="1" noChangeArrowheads="1"/>
          </p:cNvPicPr>
          <p:nvPr/>
        </p:nvPicPr>
        <p:blipFill>
          <a:blip r:embed="rId2" cstate="print"/>
          <a:srcRect/>
          <a:stretch>
            <a:fillRect/>
          </a:stretch>
        </p:blipFill>
        <p:spPr bwMode="auto">
          <a:xfrm>
            <a:off x="1148863" y="1723292"/>
            <a:ext cx="8124092" cy="4267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6"/>
            <a:ext cx="10515600" cy="666506"/>
          </a:xfrm>
        </p:spPr>
        <p:txBody>
          <a:bodyPr>
            <a:normAutofit fontScale="90000"/>
          </a:bodyPr>
          <a:lstStyle/>
          <a:p>
            <a:endParaRPr lang="tr-TR" dirty="0"/>
          </a:p>
        </p:txBody>
      </p:sp>
      <p:pic>
        <p:nvPicPr>
          <p:cNvPr id="33794" name="Picture 2" descr="D:\tömer\2017-2018\TÖMER PİKNİK\IMG-20180620-WA0003.jpg"/>
          <p:cNvPicPr>
            <a:picLocks noGrp="1" noChangeAspect="1" noChangeArrowheads="1"/>
          </p:cNvPicPr>
          <p:nvPr>
            <p:ph idx="1"/>
          </p:nvPr>
        </p:nvPicPr>
        <p:blipFill>
          <a:blip r:embed="rId2" cstate="print"/>
          <a:srcRect/>
          <a:stretch>
            <a:fillRect/>
          </a:stretch>
        </p:blipFill>
        <p:spPr bwMode="auto">
          <a:xfrm>
            <a:off x="820615" y="398585"/>
            <a:ext cx="9015047" cy="537073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984738" y="1160583"/>
            <a:ext cx="8241323" cy="3693319"/>
          </a:xfrm>
          <a:prstGeom prst="rect">
            <a:avLst/>
          </a:prstGeom>
        </p:spPr>
        <p:txBody>
          <a:bodyPr wrap="square">
            <a:spAutoFit/>
          </a:bodyPr>
          <a:lstStyle/>
          <a:p>
            <a:pPr>
              <a:buNone/>
            </a:pPr>
            <a:r>
              <a:rPr lang="tr-TR" b="1" dirty="0" smtClean="0"/>
              <a:t>Güçlü yönler</a:t>
            </a:r>
            <a:br>
              <a:rPr lang="tr-TR" b="1" dirty="0" smtClean="0"/>
            </a:br>
            <a:endParaRPr lang="tr-TR" dirty="0" smtClean="0"/>
          </a:p>
          <a:p>
            <a:r>
              <a:rPr lang="tr-TR" dirty="0" smtClean="0"/>
              <a:t>*İlimizin çevre ülkelerden göç almış olması, yabancı uyruklu öğrencilerin üniversitemizi tanımasına olanak sağlamıştır. Müdürlüğümüz de yeni açılmış Uygulama ve Araştırma merkezi olmasına rağmen kısa sürede öğrenci alarak eğitim öğretime başlamıştır</a:t>
            </a:r>
            <a:r>
              <a:rPr lang="tr-TR" i="1" dirty="0" smtClean="0"/>
              <a:t>.</a:t>
            </a:r>
            <a:endParaRPr lang="tr-TR" dirty="0" smtClean="0"/>
          </a:p>
          <a:p>
            <a:r>
              <a:rPr lang="tr-TR" dirty="0" smtClean="0"/>
              <a:t>*Genç ve dinamik bir kadro </a:t>
            </a:r>
          </a:p>
          <a:p>
            <a:r>
              <a:rPr lang="tr-TR" dirty="0" smtClean="0"/>
              <a:t>*Alanında uzman öğretim elemanları</a:t>
            </a:r>
          </a:p>
          <a:p>
            <a:pPr>
              <a:buNone/>
            </a:pPr>
            <a:r>
              <a:rPr lang="tr-TR" dirty="0" smtClean="0"/>
              <a:t> </a:t>
            </a:r>
          </a:p>
          <a:p>
            <a:pPr>
              <a:buNone/>
            </a:pPr>
            <a:r>
              <a:rPr lang="tr-TR" b="1" dirty="0" smtClean="0"/>
              <a:t>Zayıf Yönler</a:t>
            </a:r>
            <a:br>
              <a:rPr lang="tr-TR" b="1" dirty="0" smtClean="0"/>
            </a:br>
            <a:endParaRPr lang="tr-TR" dirty="0" smtClean="0"/>
          </a:p>
          <a:p>
            <a:r>
              <a:rPr lang="tr-TR" dirty="0" smtClean="0"/>
              <a:t>*Bina Eksikliği (ofis ve sınıf eksikliği)</a:t>
            </a:r>
          </a:p>
          <a:p>
            <a:r>
              <a:rPr lang="tr-TR" dirty="0" smtClean="0"/>
              <a:t>*Kayıt yapmak için gelen öğrencilerin her birinin farklı tarihlerde ilimize gelmesi</a:t>
            </a:r>
          </a:p>
          <a:p>
            <a:r>
              <a:rPr lang="tr-TR" dirty="0" smtClean="0"/>
              <a:t>*Otomasyon  sistemi eksikliği</a:t>
            </a:r>
          </a:p>
        </p:txBody>
      </p:sp>
    </p:spTree>
    <p:extLst>
      <p:ext uri="{BB962C8B-B14F-4D97-AF65-F5344CB8AC3E}">
        <p14:creationId xmlns:p14="http://schemas.microsoft.com/office/powerpoint/2010/main" xmlns="" val="1295060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984739" y="1277815"/>
            <a:ext cx="7889631" cy="3416320"/>
          </a:xfrm>
          <a:prstGeom prst="rect">
            <a:avLst/>
          </a:prstGeom>
        </p:spPr>
        <p:txBody>
          <a:bodyPr wrap="square">
            <a:spAutoFit/>
          </a:bodyPr>
          <a:lstStyle/>
          <a:p>
            <a:pPr>
              <a:buNone/>
            </a:pPr>
            <a:r>
              <a:rPr lang="tr-TR" b="1" dirty="0" smtClean="0"/>
              <a:t>Fırsatlar</a:t>
            </a:r>
            <a:br>
              <a:rPr lang="tr-TR" b="1" dirty="0" smtClean="0"/>
            </a:br>
            <a:endParaRPr lang="tr-TR" dirty="0" smtClean="0"/>
          </a:p>
          <a:p>
            <a:pPr algn="just"/>
            <a:r>
              <a:rPr lang="tr-TR" b="1" dirty="0" smtClean="0"/>
              <a:t>*</a:t>
            </a:r>
            <a:r>
              <a:rPr lang="tr-TR" dirty="0" smtClean="0"/>
              <a:t>Siirt Üniversitesi TÖMER'in genç ve dinamik bir kadroya sahip olması</a:t>
            </a:r>
            <a:br>
              <a:rPr lang="tr-TR" dirty="0" smtClean="0"/>
            </a:br>
            <a:r>
              <a:rPr lang="tr-TR" dirty="0" smtClean="0"/>
              <a:t/>
            </a:r>
            <a:br>
              <a:rPr lang="tr-TR" dirty="0" smtClean="0"/>
            </a:br>
            <a:r>
              <a:rPr lang="tr-TR" dirty="0" smtClean="0"/>
              <a:t>*Siirt Üniversitesi TÖMER'in hem genel olarak ülkedeki hem de özel olarak bölgedeki diğer dil merkezlerine kıyasla çok daha uygun bir ücretle öğrenci kabul etmesi (kur başın ortalama 450 TL/80 ABD Doları)</a:t>
            </a:r>
            <a:br>
              <a:rPr lang="tr-TR" dirty="0" smtClean="0"/>
            </a:br>
            <a:endParaRPr lang="tr-TR" dirty="0" smtClean="0"/>
          </a:p>
          <a:p>
            <a:pPr algn="just"/>
            <a:r>
              <a:rPr lang="tr-TR" dirty="0" smtClean="0"/>
              <a:t>*Siirt Üniversitesi TÖMER'in merkez kampusta yer almasından dolayı öğrencilerin herhangi bir servis ücreti ödemeden yol masrafsız yürüyerek ulaşım sağlaması </a:t>
            </a:r>
            <a:br>
              <a:rPr lang="tr-TR" dirty="0" smtClean="0"/>
            </a:br>
            <a:endParaRPr lang="tr-TR" dirty="0" smtClean="0"/>
          </a:p>
          <a:p>
            <a:pPr algn="just"/>
            <a:r>
              <a:rPr lang="tr-TR" dirty="0" smtClean="0"/>
              <a:t>*Siirt ilinin diğer çevre illere göre daha ucuz ve yaşanılabilir bir şehir merkezi oluşu</a:t>
            </a:r>
          </a:p>
        </p:txBody>
      </p:sp>
    </p:spTree>
    <p:extLst>
      <p:ext uri="{BB962C8B-B14F-4D97-AF65-F5344CB8AC3E}">
        <p14:creationId xmlns:p14="http://schemas.microsoft.com/office/powerpoint/2010/main" xmlns="" val="1295060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973015" y="1443839"/>
            <a:ext cx="8346831" cy="2862322"/>
          </a:xfrm>
          <a:prstGeom prst="rect">
            <a:avLst/>
          </a:prstGeom>
        </p:spPr>
        <p:txBody>
          <a:bodyPr wrap="square">
            <a:spAutoFit/>
          </a:bodyPr>
          <a:lstStyle/>
          <a:p>
            <a:r>
              <a:rPr lang="tr-TR" b="1" dirty="0" smtClean="0"/>
              <a:t>Tehditler</a:t>
            </a:r>
          </a:p>
          <a:p>
            <a:r>
              <a:rPr lang="tr-TR" dirty="0" smtClean="0"/>
              <a:t>*Merkezimize kabul edilen öğrencilerin yurt dışından farklı tarihlerde gelmesi (Bunun nedeni olarak vize aksaması, yol güzergahı ve kabul mektuplarının geç ulaşması gibi nedenler gösterilmektedir)</a:t>
            </a:r>
            <a:br>
              <a:rPr lang="tr-TR" dirty="0" smtClean="0"/>
            </a:br>
            <a:endParaRPr lang="tr-TR" dirty="0" smtClean="0"/>
          </a:p>
          <a:p>
            <a:pPr algn="just"/>
            <a:r>
              <a:rPr lang="tr-TR" dirty="0" smtClean="0"/>
              <a:t>* Merkezimize kayıt yapan bazı yabancı uyruklu öğrencilerin hiç derslere katılmadığı tespit edilmektedir. Bu konuda ilgi birimlerle koordineli bir çalışma yapılmakta ve hiç devam etmeyen öğrencilerin listesi hazırlanıp ilgili birimlere (Göç İdaresi Başkanlığı, Emniyet Müdürlüğü ...vb.) ulaştırılmak üzere üniversitemiz Rektörlük Uluslararası İlişkiler birimine üst yazıyla gönderilmektedir. </a:t>
            </a:r>
            <a:endParaRPr lang="tr-TR" dirty="0"/>
          </a:p>
        </p:txBody>
      </p:sp>
    </p:spTree>
    <p:extLst>
      <p:ext uri="{BB962C8B-B14F-4D97-AF65-F5344CB8AC3E}">
        <p14:creationId xmlns:p14="http://schemas.microsoft.com/office/powerpoint/2010/main" xmlns="" val="1295060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266092" y="1535722"/>
            <a:ext cx="7690340" cy="3139321"/>
          </a:xfrm>
          <a:prstGeom prst="rect">
            <a:avLst/>
          </a:prstGeom>
        </p:spPr>
        <p:txBody>
          <a:bodyPr wrap="square">
            <a:spAutoFit/>
          </a:bodyPr>
          <a:lstStyle/>
          <a:p>
            <a:pPr algn="just"/>
            <a:r>
              <a:rPr lang="tr-TR" dirty="0" smtClean="0">
                <a:latin typeface="Times New Roman" pitchFamily="18" charset="0"/>
                <a:cs typeface="Times New Roman" pitchFamily="18" charset="0"/>
              </a:rPr>
              <a:t>Dil öğrenmenin önemli bir ihtiyaç haline geldiği modern dünyada, insanların büyük bir kısmı birden fazla dille iletişim kurabilmektedir. Genel anlamda günlük yaşantı, kültürel faaliyetler, turizm ve göç gibi sebeplere bağlı olarak ortaya çıkan bu durum, geleceğin dünyasında daha da önem kazanacaktır. Bu itibarla Siirt Üniversitesi bünyesinde kurulan TÖMER, sevgi ve barış dili olan Türkçeyi öğrenmek isteyen yabancılar için önemli fırsatlar sunmaktadır. Merkez kabul görmüş öğretim model ve yöntemlerinin rehberliğinde, modern eğitim teknolojinin bütün imkânlarını katılımcıların hizmetine sunmak amacıyla kurulmuştur.</a:t>
            </a:r>
          </a:p>
          <a:p>
            <a:pPr algn="just"/>
            <a:endParaRPr lang="tr-TR" dirty="0" smtClean="0">
              <a:latin typeface="Times New Roman" pitchFamily="18" charset="0"/>
              <a:cs typeface="Times New Roman" pitchFamily="18" charset="0"/>
            </a:endParaRPr>
          </a:p>
          <a:p>
            <a:pPr algn="just"/>
            <a:endParaRPr lang="tr-TR" dirty="0"/>
          </a:p>
        </p:txBody>
      </p:sp>
    </p:spTree>
    <p:extLst>
      <p:ext uri="{BB962C8B-B14F-4D97-AF65-F5344CB8AC3E}">
        <p14:creationId xmlns:p14="http://schemas.microsoft.com/office/powerpoint/2010/main" xmlns="" val="8532814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3958" y="1402080"/>
            <a:ext cx="10580517" cy="3799633"/>
          </a:xfrm>
          <a:prstGeom prst="rect">
            <a:avLst/>
          </a:prstGeom>
        </p:spPr>
      </p:pic>
    </p:spTree>
    <p:extLst>
      <p:ext uri="{BB962C8B-B14F-4D97-AF65-F5344CB8AC3E}">
        <p14:creationId xmlns:p14="http://schemas.microsoft.com/office/powerpoint/2010/main" xmlns="" val="2970953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smtClean="0"/>
              <a:t>Misyon</a:t>
            </a:r>
            <a:endParaRPr lang="tr-TR" sz="2400" b="1" dirty="0"/>
          </a:p>
        </p:txBody>
      </p:sp>
      <p:sp>
        <p:nvSpPr>
          <p:cNvPr id="3" name="2 Dikdörtgen"/>
          <p:cNvSpPr/>
          <p:nvPr/>
        </p:nvSpPr>
        <p:spPr>
          <a:xfrm>
            <a:off x="1301262" y="1443841"/>
            <a:ext cx="7596553" cy="3416320"/>
          </a:xfrm>
          <a:prstGeom prst="rect">
            <a:avLst/>
          </a:prstGeom>
        </p:spPr>
        <p:txBody>
          <a:bodyPr wrap="square">
            <a:spAutoFit/>
          </a:bodyPr>
          <a:lstStyle/>
          <a:p>
            <a:pPr lvl="0" algn="just" fontAlgn="base"/>
            <a:r>
              <a:rPr lang="tr-TR" dirty="0" smtClean="0"/>
              <a:t>*Yabancılara Türkçe öğretimi konusunda yapılacak her türlü faaliyete destekte bulunmak.</a:t>
            </a:r>
          </a:p>
          <a:p>
            <a:pPr lvl="0" algn="just" fontAlgn="base"/>
            <a:r>
              <a:rPr lang="tr-TR" dirty="0" smtClean="0"/>
              <a:t>*Yabancı öğrencilerin Türkçeyi öğrenebilecekleri sınıf ortamları oluşturmak.</a:t>
            </a:r>
          </a:p>
          <a:p>
            <a:pPr lvl="0" algn="just" fontAlgn="base"/>
            <a:r>
              <a:rPr lang="tr-TR" dirty="0" smtClean="0"/>
              <a:t>*Türk dilini sadece dil öğretimi olarak düşünmemek, aynı zamanda dille birlikte kültürümüzü de öğrencilere aktarmak ve bu amaçla sınıf dışı faaliyetler düzenlemek.</a:t>
            </a:r>
          </a:p>
          <a:p>
            <a:pPr lvl="0" algn="just" fontAlgn="base"/>
            <a:r>
              <a:rPr lang="tr-TR" dirty="0" smtClean="0"/>
              <a:t>*Hem Türkiye’de hem Türkiye dışında faaliyet gösteren dil öğretim merkezleri ile ilişkiler kurarak dil öğretimi konusunda bilgi paylaşımı yapmak.</a:t>
            </a:r>
          </a:p>
          <a:p>
            <a:pPr lvl="0" algn="just" fontAlgn="base"/>
            <a:r>
              <a:rPr lang="tr-TR" dirty="0" smtClean="0"/>
              <a:t>*Yabancılara Türkçe öğretimi konusunda akademik çalışmalara ortam hazırlamak.</a:t>
            </a:r>
          </a:p>
          <a:p>
            <a:pPr lvl="0" algn="just" fontAlgn="base"/>
            <a:r>
              <a:rPr lang="tr-TR" dirty="0" smtClean="0"/>
              <a:t>*Üniversitemiz bünyesinde Yabancılara Türkçe Öğretimi Yüksek Lisans programına uygulama çalışmalarında yardımcı olmak.</a:t>
            </a:r>
          </a:p>
        </p:txBody>
      </p:sp>
    </p:spTree>
    <p:extLst>
      <p:ext uri="{BB962C8B-B14F-4D97-AF65-F5344CB8AC3E}">
        <p14:creationId xmlns:p14="http://schemas.microsoft.com/office/powerpoint/2010/main" xmlns="" val="1860997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830997"/>
          </a:xfrm>
          <a:prstGeom prst="rect">
            <a:avLst/>
          </a:prstGeom>
          <a:noFill/>
        </p:spPr>
        <p:txBody>
          <a:bodyPr wrap="square" rtlCol="0">
            <a:spAutoFit/>
          </a:bodyPr>
          <a:lstStyle/>
          <a:p>
            <a:r>
              <a:rPr lang="tr-TR" sz="2400" b="1" dirty="0" smtClean="0"/>
              <a:t>Vizyon</a:t>
            </a:r>
            <a:endParaRPr lang="tr-TR" sz="2400" dirty="0" smtClean="0"/>
          </a:p>
          <a:p>
            <a:endParaRPr lang="tr-TR" sz="2400" b="1" dirty="0"/>
          </a:p>
        </p:txBody>
      </p:sp>
      <p:sp>
        <p:nvSpPr>
          <p:cNvPr id="3" name="2 Dikdörtgen"/>
          <p:cNvSpPr/>
          <p:nvPr/>
        </p:nvSpPr>
        <p:spPr>
          <a:xfrm>
            <a:off x="1324708" y="1324708"/>
            <a:ext cx="7596554" cy="2308324"/>
          </a:xfrm>
          <a:prstGeom prst="rect">
            <a:avLst/>
          </a:prstGeom>
        </p:spPr>
        <p:txBody>
          <a:bodyPr wrap="square">
            <a:spAutoFit/>
          </a:bodyPr>
          <a:lstStyle/>
          <a:p>
            <a:pPr algn="just"/>
            <a:r>
              <a:rPr lang="tr-TR" dirty="0" smtClean="0"/>
              <a:t>Bir dilin yabancılara öğretiminde gerçekleşecek çalışmalar hem kurumsal hem de uygulama olarak nitelikli olmalıdır. Bu durumun farkında olarak Türkçeyi yabancılara öğretirken bilimsel ve çağdaş gelişmelerin ışığında, Avrupa Dilleri Ortak Çerçeve Programına uygun olarak eğitim ve öğretim faaliyetlerini gerçekleştirmektir. Siirt Üniversitesi TÖMER, bu alanda çalışmalar yapmak, dil öğretiminde yeni gelişmelere ve uygulamalara ulaşmayı hedeflemektedir.</a:t>
            </a:r>
          </a:p>
          <a:p>
            <a:pPr algn="just"/>
            <a:endParaRPr lang="tr-TR" dirty="0" smtClean="0"/>
          </a:p>
          <a:p>
            <a:pPr algn="just"/>
            <a:endParaRPr lang="tr-TR" dirty="0" smtClean="0"/>
          </a:p>
        </p:txBody>
      </p:sp>
    </p:spTree>
    <p:extLst>
      <p:ext uri="{BB962C8B-B14F-4D97-AF65-F5344CB8AC3E}">
        <p14:creationId xmlns:p14="http://schemas.microsoft.com/office/powerpoint/2010/main" xmlns="" val="3703699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smtClean="0"/>
              <a:t>Örgüt Yapısı</a:t>
            </a:r>
            <a:endParaRPr lang="tr-TR" sz="2400" b="1" dirty="0"/>
          </a:p>
        </p:txBody>
      </p:sp>
      <p:graphicFrame>
        <p:nvGraphicFramePr>
          <p:cNvPr id="3" name="5 İçerik Yer Tutucusu"/>
          <p:cNvGraphicFramePr>
            <a:graphicFrameLocks noGrp="1"/>
          </p:cNvGraphicFramePr>
          <p:nvPr>
            <p:ph idx="1"/>
          </p:nvPr>
        </p:nvGraphicFramePr>
        <p:xfrm>
          <a:off x="1359876" y="1184031"/>
          <a:ext cx="7549661" cy="4044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82332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smtClean="0"/>
              <a:t>Yönetim Kurulu Üyeleri</a:t>
            </a:r>
            <a:endParaRPr lang="tr-TR" sz="2400" b="1" dirty="0"/>
          </a:p>
        </p:txBody>
      </p:sp>
      <p:graphicFrame>
        <p:nvGraphicFramePr>
          <p:cNvPr id="6" name="5 Tablo"/>
          <p:cNvGraphicFramePr>
            <a:graphicFrameLocks noGrp="1"/>
          </p:cNvGraphicFramePr>
          <p:nvPr/>
        </p:nvGraphicFramePr>
        <p:xfrm>
          <a:off x="1699846" y="1395048"/>
          <a:ext cx="6178062" cy="3227445"/>
        </p:xfrm>
        <a:graphic>
          <a:graphicData uri="http://schemas.openxmlformats.org/drawingml/2006/table">
            <a:tbl>
              <a:tblPr/>
              <a:tblGrid>
                <a:gridCol w="1371292"/>
                <a:gridCol w="4806770"/>
              </a:tblGrid>
              <a:tr h="597119">
                <a:tc>
                  <a:txBody>
                    <a:bodyPr/>
                    <a:lstStyle/>
                    <a:p>
                      <a:pPr>
                        <a:spcAft>
                          <a:spcPts val="0"/>
                        </a:spcAft>
                      </a:pPr>
                      <a:r>
                        <a:rPr lang="tr-TR" sz="1400" b="1" dirty="0">
                          <a:latin typeface="Times New Roman"/>
                          <a:ea typeface="Calibri"/>
                          <a:cs typeface="Times New Roman"/>
                        </a:rPr>
                        <a:t>BAŞKAN </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400" dirty="0">
                          <a:latin typeface="Times New Roman" pitchFamily="18" charset="0"/>
                          <a:ea typeface="Calibri"/>
                          <a:cs typeface="Times New Roman" pitchFamily="18" charset="0"/>
                        </a:rPr>
                        <a:t>Dr. </a:t>
                      </a:r>
                      <a:r>
                        <a:rPr lang="tr-TR" sz="1400" dirty="0" err="1">
                          <a:latin typeface="Times New Roman" pitchFamily="18" charset="0"/>
                          <a:ea typeface="Calibri"/>
                          <a:cs typeface="Times New Roman" pitchFamily="18" charset="0"/>
                        </a:rPr>
                        <a:t>Öğr</a:t>
                      </a:r>
                      <a:r>
                        <a:rPr lang="tr-TR" sz="1400" dirty="0">
                          <a:latin typeface="Times New Roman" pitchFamily="18" charset="0"/>
                          <a:ea typeface="Calibri"/>
                          <a:cs typeface="Times New Roman" pitchFamily="18" charset="0"/>
                        </a:rPr>
                        <a:t>. Üyesi Yılmaz AKDEMİR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255">
                <a:tc>
                  <a:txBody>
                    <a:bodyPr/>
                    <a:lstStyle/>
                    <a:p>
                      <a:pPr>
                        <a:spcAft>
                          <a:spcPts val="0"/>
                        </a:spcAft>
                      </a:pPr>
                      <a:r>
                        <a:rPr lang="tr-TR" sz="1400" b="1" dirty="0">
                          <a:latin typeface="Times New Roman"/>
                          <a:ea typeface="Calibri"/>
                          <a:cs typeface="Times New Roman"/>
                        </a:rPr>
                        <a:t>ÜYE</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400" kern="1200" baseline="0" dirty="0" smtClean="0">
                          <a:solidFill>
                            <a:schemeClr val="tx1"/>
                          </a:solidFill>
                          <a:latin typeface="Times New Roman" pitchFamily="18" charset="0"/>
                          <a:ea typeface="+mn-ea"/>
                          <a:cs typeface="Times New Roman" pitchFamily="18" charset="0"/>
                        </a:rPr>
                        <a:t>Doç. Dr. </a:t>
                      </a:r>
                      <a:r>
                        <a:rPr lang="tr-TR" sz="1400" kern="1200" baseline="0" dirty="0" err="1" smtClean="0">
                          <a:solidFill>
                            <a:schemeClr val="tx1"/>
                          </a:solidFill>
                          <a:latin typeface="Times New Roman" pitchFamily="18" charset="0"/>
                          <a:ea typeface="+mn-ea"/>
                          <a:cs typeface="Times New Roman" pitchFamily="18" charset="0"/>
                        </a:rPr>
                        <a:t>Rezan</a:t>
                      </a:r>
                      <a:r>
                        <a:rPr lang="tr-TR" sz="1400" kern="1200" baseline="0" dirty="0" smtClean="0">
                          <a:solidFill>
                            <a:schemeClr val="tx1"/>
                          </a:solidFill>
                          <a:latin typeface="Times New Roman" pitchFamily="18" charset="0"/>
                          <a:ea typeface="+mn-ea"/>
                          <a:cs typeface="Times New Roman" pitchFamily="18" charset="0"/>
                        </a:rPr>
                        <a:t> KARAKAŞ</a:t>
                      </a:r>
                      <a:endParaRPr lang="tr-TR"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53">
                <a:tc>
                  <a:txBody>
                    <a:bodyPr/>
                    <a:lstStyle/>
                    <a:p>
                      <a:pPr>
                        <a:spcAft>
                          <a:spcPts val="0"/>
                        </a:spcAft>
                      </a:pPr>
                      <a:r>
                        <a:rPr lang="tr-TR" sz="1400" b="1" dirty="0">
                          <a:latin typeface="Times New Roman"/>
                          <a:ea typeface="Calibri"/>
                          <a:cs typeface="Times New Roman"/>
                        </a:rPr>
                        <a:t>ÜYE</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kern="1200" baseline="0" dirty="0" smtClean="0">
                          <a:solidFill>
                            <a:schemeClr val="tx1"/>
                          </a:solidFill>
                          <a:latin typeface="Times New Roman" pitchFamily="18" charset="0"/>
                          <a:ea typeface="+mn-ea"/>
                          <a:cs typeface="Times New Roman" pitchFamily="18" charset="0"/>
                        </a:rPr>
                        <a:t>Dr. Öğr. Üyesi Ata PESEN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255">
                <a:tc>
                  <a:txBody>
                    <a:bodyPr/>
                    <a:lstStyle/>
                    <a:p>
                      <a:pPr>
                        <a:spcAft>
                          <a:spcPts val="0"/>
                        </a:spcAft>
                      </a:pPr>
                      <a:r>
                        <a:rPr lang="tr-TR" sz="1400" b="1" dirty="0">
                          <a:latin typeface="Times New Roman"/>
                          <a:ea typeface="Calibri"/>
                          <a:cs typeface="Times New Roman"/>
                        </a:rPr>
                        <a:t>ÜYE</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1400" kern="1200" baseline="0" dirty="0" smtClean="0">
                          <a:solidFill>
                            <a:schemeClr val="tx1"/>
                          </a:solidFill>
                          <a:latin typeface="Times New Roman" pitchFamily="18" charset="0"/>
                          <a:ea typeface="+mn-ea"/>
                          <a:cs typeface="Times New Roman" pitchFamily="18" charset="0"/>
                        </a:rPr>
                        <a:t>Dr. Öğr. Üyesi Erhan AKIN</a:t>
                      </a:r>
                      <a:endParaRPr lang="tr-TR"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855">
                <a:tc>
                  <a:txBody>
                    <a:bodyPr/>
                    <a:lstStyle/>
                    <a:p>
                      <a:pPr>
                        <a:spcAft>
                          <a:spcPts val="0"/>
                        </a:spcAft>
                      </a:pPr>
                      <a:r>
                        <a:rPr lang="tr-TR" sz="1400" b="1" dirty="0">
                          <a:latin typeface="Times New Roman"/>
                          <a:ea typeface="Calibri"/>
                          <a:cs typeface="Times New Roman"/>
                        </a:rPr>
                        <a:t>ÜYE</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i-FI" sz="1400" kern="1200" baseline="0" dirty="0" smtClean="0">
                          <a:solidFill>
                            <a:schemeClr val="tx1"/>
                          </a:solidFill>
                          <a:latin typeface="Times New Roman" pitchFamily="18" charset="0"/>
                          <a:ea typeface="+mn-ea"/>
                          <a:cs typeface="Times New Roman" pitchFamily="18" charset="0"/>
                        </a:rPr>
                        <a:t>Dr. Öğr. Üyesi Adnan ALKAN</a:t>
                      </a:r>
                      <a:endParaRPr lang="tr-TR"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53">
                <a:tc>
                  <a:txBody>
                    <a:bodyPr/>
                    <a:lstStyle/>
                    <a:p>
                      <a:pPr>
                        <a:spcAft>
                          <a:spcPts val="0"/>
                        </a:spcAft>
                      </a:pPr>
                      <a:r>
                        <a:rPr lang="tr-TR" sz="1400" b="1" dirty="0">
                          <a:latin typeface="Times New Roman"/>
                          <a:ea typeface="Calibri"/>
                          <a:cs typeface="Times New Roman"/>
                        </a:rPr>
                        <a:t>ÜYE</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400" kern="1200" baseline="0" dirty="0" err="1" smtClean="0">
                          <a:solidFill>
                            <a:schemeClr val="tx1"/>
                          </a:solidFill>
                          <a:latin typeface="Times New Roman" pitchFamily="18" charset="0"/>
                          <a:ea typeface="+mn-ea"/>
                          <a:cs typeface="Times New Roman" pitchFamily="18" charset="0"/>
                        </a:rPr>
                        <a:t>Öğr</a:t>
                      </a:r>
                      <a:r>
                        <a:rPr lang="tr-TR" sz="1400" kern="1200" baseline="0" dirty="0" smtClean="0">
                          <a:solidFill>
                            <a:schemeClr val="tx1"/>
                          </a:solidFill>
                          <a:latin typeface="Times New Roman" pitchFamily="18" charset="0"/>
                          <a:ea typeface="+mn-ea"/>
                          <a:cs typeface="Times New Roman" pitchFamily="18" charset="0"/>
                        </a:rPr>
                        <a:t>. Gör. İdris KARA</a:t>
                      </a:r>
                      <a:endParaRPr lang="tr-TR"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255">
                <a:tc>
                  <a:txBody>
                    <a:bodyPr/>
                    <a:lstStyle/>
                    <a:p>
                      <a:pPr>
                        <a:spcAft>
                          <a:spcPts val="0"/>
                        </a:spcAft>
                      </a:pPr>
                      <a:r>
                        <a:rPr lang="tr-TR" sz="1400" b="1" dirty="0">
                          <a:latin typeface="Times New Roman"/>
                          <a:ea typeface="Calibri"/>
                          <a:cs typeface="Times New Roman"/>
                        </a:rPr>
                        <a:t>ÜYE</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400" kern="1200" baseline="0" dirty="0" err="1" smtClean="0">
                          <a:solidFill>
                            <a:schemeClr val="tx1"/>
                          </a:solidFill>
                          <a:latin typeface="Times New Roman" pitchFamily="18" charset="0"/>
                          <a:ea typeface="+mn-ea"/>
                          <a:cs typeface="Times New Roman" pitchFamily="18" charset="0"/>
                        </a:rPr>
                        <a:t>Öğr</a:t>
                      </a:r>
                      <a:r>
                        <a:rPr lang="tr-TR" sz="1400" kern="1200" baseline="0" dirty="0" smtClean="0">
                          <a:solidFill>
                            <a:schemeClr val="tx1"/>
                          </a:solidFill>
                          <a:latin typeface="Times New Roman" pitchFamily="18" charset="0"/>
                          <a:ea typeface="+mn-ea"/>
                          <a:cs typeface="Times New Roman" pitchFamily="18" charset="0"/>
                        </a:rPr>
                        <a:t>. Gör. Uğur EPÇAÇAN</a:t>
                      </a:r>
                      <a:endParaRPr lang="tr-TR"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794729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smtClean="0"/>
              <a:t>Birim Kalite Komisyonu</a:t>
            </a:r>
            <a:endParaRPr lang="tr-TR" sz="2400" b="1" dirty="0"/>
          </a:p>
        </p:txBody>
      </p:sp>
      <p:graphicFrame>
        <p:nvGraphicFramePr>
          <p:cNvPr id="8" name="7 Tablo"/>
          <p:cNvGraphicFramePr>
            <a:graphicFrameLocks noGrp="1"/>
          </p:cNvGraphicFramePr>
          <p:nvPr/>
        </p:nvGraphicFramePr>
        <p:xfrm>
          <a:off x="1488832" y="1512276"/>
          <a:ext cx="6740768" cy="2450123"/>
        </p:xfrm>
        <a:graphic>
          <a:graphicData uri="http://schemas.openxmlformats.org/drawingml/2006/table">
            <a:tbl>
              <a:tblPr/>
              <a:tblGrid>
                <a:gridCol w="781773"/>
                <a:gridCol w="3098564"/>
                <a:gridCol w="2860431"/>
              </a:tblGrid>
              <a:tr h="568568">
                <a:tc gridSpan="3">
                  <a:txBody>
                    <a:bodyPr/>
                    <a:lstStyle/>
                    <a:p>
                      <a:pPr algn="ctr">
                        <a:spcAft>
                          <a:spcPts val="0"/>
                        </a:spcAft>
                      </a:pPr>
                      <a:r>
                        <a:rPr lang="tr-TR" sz="1400" b="1" dirty="0">
                          <a:latin typeface="Times New Roman"/>
                          <a:ea typeface="Calibri"/>
                          <a:cs typeface="Times New Roman"/>
                        </a:rPr>
                        <a:t>Birim Kalite Komisyonu</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627185">
                <a:tc>
                  <a:txBody>
                    <a:bodyPr/>
                    <a:lstStyle/>
                    <a:p>
                      <a:pPr algn="l">
                        <a:spcAft>
                          <a:spcPts val="0"/>
                        </a:spcAft>
                      </a:pPr>
                      <a:r>
                        <a:rPr lang="tr-TR" sz="1400" b="1" dirty="0">
                          <a:latin typeface="Times New Roman"/>
                          <a:ea typeface="Calibri"/>
                          <a:cs typeface="Times New Roman"/>
                        </a:rPr>
                        <a:t>Başkan </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400" b="1" dirty="0">
                          <a:latin typeface="Times New Roman"/>
                          <a:ea typeface="Calibri"/>
                          <a:cs typeface="Times New Roman"/>
                        </a:rPr>
                        <a:t>Dr. </a:t>
                      </a:r>
                      <a:r>
                        <a:rPr lang="tr-TR" sz="1400" b="1" dirty="0" err="1">
                          <a:latin typeface="Times New Roman"/>
                          <a:ea typeface="Calibri"/>
                          <a:cs typeface="Times New Roman"/>
                        </a:rPr>
                        <a:t>Öğr</a:t>
                      </a:r>
                      <a:r>
                        <a:rPr lang="tr-TR" sz="1400" b="1" dirty="0">
                          <a:latin typeface="Times New Roman"/>
                          <a:ea typeface="Calibri"/>
                          <a:cs typeface="Times New Roman"/>
                        </a:rPr>
                        <a:t>. Üyesi Yılmaz AKDEMİR</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400" b="1" dirty="0" err="1">
                          <a:solidFill>
                            <a:srgbClr val="333333"/>
                          </a:solidFill>
                          <a:latin typeface="Times New Roman"/>
                          <a:ea typeface="Calibri"/>
                          <a:cs typeface="Times New Roman"/>
                        </a:rPr>
                        <a:t>yilmazakdemir</a:t>
                      </a:r>
                      <a:r>
                        <a:rPr lang="tr-TR" sz="1400" b="1" dirty="0">
                          <a:latin typeface="Times New Roman"/>
                          <a:ea typeface="Calibri"/>
                          <a:cs typeface="Times New Roman"/>
                        </a:rPr>
                        <a:t>@</a:t>
                      </a:r>
                      <a:r>
                        <a:rPr lang="tr-TR" sz="1400" b="1" dirty="0" err="1">
                          <a:solidFill>
                            <a:srgbClr val="333333"/>
                          </a:solidFill>
                          <a:latin typeface="Times New Roman"/>
                          <a:ea typeface="Calibri"/>
                          <a:cs typeface="Times New Roman"/>
                        </a:rPr>
                        <a:t>siirt</a:t>
                      </a:r>
                      <a:r>
                        <a:rPr lang="tr-TR" sz="1400" b="1" dirty="0">
                          <a:solidFill>
                            <a:srgbClr val="333333"/>
                          </a:solidFill>
                          <a:latin typeface="Times New Roman"/>
                          <a:ea typeface="Calibri"/>
                          <a:cs typeface="Times New Roman"/>
                        </a:rPr>
                        <a:t>.edu.tr</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7185">
                <a:tc>
                  <a:txBody>
                    <a:bodyPr/>
                    <a:lstStyle/>
                    <a:p>
                      <a:pPr algn="l">
                        <a:spcAft>
                          <a:spcPts val="0"/>
                        </a:spcAft>
                      </a:pPr>
                      <a:r>
                        <a:rPr lang="tr-TR" sz="1400" b="1" dirty="0">
                          <a:latin typeface="Times New Roman"/>
                          <a:ea typeface="Calibri"/>
                          <a:cs typeface="Times New Roman"/>
                        </a:rPr>
                        <a:t>Üye </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400" b="1" dirty="0">
                          <a:latin typeface="Times New Roman"/>
                          <a:ea typeface="Calibri"/>
                          <a:cs typeface="Times New Roman"/>
                        </a:rPr>
                        <a:t>Dr. </a:t>
                      </a:r>
                      <a:r>
                        <a:rPr lang="tr-TR" sz="1400" b="1" dirty="0" err="1">
                          <a:latin typeface="Times New Roman"/>
                          <a:ea typeface="Calibri"/>
                          <a:cs typeface="Times New Roman"/>
                        </a:rPr>
                        <a:t>Öğr</a:t>
                      </a:r>
                      <a:r>
                        <a:rPr lang="tr-TR" sz="1400" b="1" dirty="0">
                          <a:latin typeface="Times New Roman"/>
                          <a:ea typeface="Calibri"/>
                          <a:cs typeface="Times New Roman"/>
                        </a:rPr>
                        <a:t>. Üyesi Ata PESEN</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400" b="1" dirty="0" err="1">
                          <a:latin typeface="Times New Roman"/>
                          <a:ea typeface="Calibri"/>
                          <a:cs typeface="Times New Roman"/>
                        </a:rPr>
                        <a:t>atapesen</a:t>
                      </a:r>
                      <a:r>
                        <a:rPr lang="tr-TR" sz="1400" b="1" dirty="0">
                          <a:latin typeface="Times New Roman"/>
                          <a:ea typeface="Calibri"/>
                          <a:cs typeface="Times New Roman"/>
                        </a:rPr>
                        <a:t>@</a:t>
                      </a:r>
                      <a:r>
                        <a:rPr lang="tr-TR" sz="1400" b="1" dirty="0" err="1">
                          <a:latin typeface="Times New Roman"/>
                          <a:ea typeface="Calibri"/>
                          <a:cs typeface="Times New Roman"/>
                        </a:rPr>
                        <a:t>siirt</a:t>
                      </a:r>
                      <a:r>
                        <a:rPr lang="tr-TR" sz="1400" b="1" dirty="0">
                          <a:latin typeface="Times New Roman"/>
                          <a:ea typeface="Calibri"/>
                          <a:cs typeface="Times New Roman"/>
                        </a:rPr>
                        <a:t>.edu.tr</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7185">
                <a:tc>
                  <a:txBody>
                    <a:bodyPr/>
                    <a:lstStyle/>
                    <a:p>
                      <a:pPr algn="l">
                        <a:spcAft>
                          <a:spcPts val="0"/>
                        </a:spcAft>
                      </a:pPr>
                      <a:r>
                        <a:rPr lang="tr-TR" sz="1400" b="1" dirty="0">
                          <a:latin typeface="Times New Roman"/>
                          <a:ea typeface="Calibri"/>
                          <a:cs typeface="Times New Roman"/>
                        </a:rPr>
                        <a:t>Üye</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400" b="1" dirty="0">
                          <a:latin typeface="Times New Roman"/>
                          <a:ea typeface="Calibri"/>
                          <a:cs typeface="Times New Roman"/>
                        </a:rPr>
                        <a:t>Aynur BAĞÇECİ</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400" b="1" dirty="0" err="1">
                          <a:latin typeface="Times New Roman"/>
                          <a:ea typeface="Calibri"/>
                          <a:cs typeface="Times New Roman"/>
                        </a:rPr>
                        <a:t>abagceci</a:t>
                      </a:r>
                      <a:r>
                        <a:rPr lang="tr-TR" sz="1400" b="1" dirty="0">
                          <a:latin typeface="Times New Roman"/>
                          <a:ea typeface="Calibri"/>
                          <a:cs typeface="Times New Roman"/>
                        </a:rPr>
                        <a:t>@</a:t>
                      </a:r>
                      <a:r>
                        <a:rPr lang="tr-TR" sz="1400" b="1" dirty="0" err="1">
                          <a:latin typeface="Times New Roman"/>
                          <a:ea typeface="Calibri"/>
                          <a:cs typeface="Times New Roman"/>
                        </a:rPr>
                        <a:t>siirt</a:t>
                      </a:r>
                      <a:r>
                        <a:rPr lang="tr-TR" sz="1400" b="1" dirty="0">
                          <a:latin typeface="Times New Roman"/>
                          <a:ea typeface="Calibri"/>
                          <a:cs typeface="Times New Roman"/>
                        </a:rPr>
                        <a:t>.edu.tr</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794729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52954" y="586154"/>
            <a:ext cx="9700846" cy="504092"/>
          </a:xfrm>
        </p:spPr>
        <p:txBody>
          <a:bodyPr>
            <a:normAutofit fontScale="90000"/>
          </a:bodyPr>
          <a:lstStyle/>
          <a:p>
            <a:r>
              <a:rPr lang="tr-TR" b="1" dirty="0" smtClean="0"/>
              <a:t>Birim Amaç ve Hedefleri</a:t>
            </a:r>
            <a:endParaRPr lang="tr-TR" dirty="0"/>
          </a:p>
        </p:txBody>
      </p:sp>
      <p:sp>
        <p:nvSpPr>
          <p:cNvPr id="3" name="2 İçerik Yer Tutucusu"/>
          <p:cNvSpPr>
            <a:spLocks noGrp="1"/>
          </p:cNvSpPr>
          <p:nvPr>
            <p:ph idx="1"/>
          </p:nvPr>
        </p:nvSpPr>
        <p:spPr>
          <a:xfrm>
            <a:off x="890954" y="1230924"/>
            <a:ext cx="9003323" cy="4548554"/>
          </a:xfrm>
        </p:spPr>
        <p:txBody>
          <a:bodyPr>
            <a:normAutofit/>
          </a:bodyPr>
          <a:lstStyle/>
          <a:p>
            <a:pPr>
              <a:buNone/>
            </a:pPr>
            <a:r>
              <a:rPr lang="tr-TR" dirty="0" smtClean="0"/>
              <a:t>   </a:t>
            </a:r>
            <a:r>
              <a:rPr lang="tr-TR" sz="1600" dirty="0" smtClean="0"/>
              <a:t>Merkezlerin bu bölümlerde yürütülen programların amaçladığı mesleklere yönelik    hazırlayıcı ve destekleyici katkıları;</a:t>
            </a:r>
          </a:p>
          <a:p>
            <a:pPr>
              <a:buNone/>
            </a:pPr>
            <a:r>
              <a:rPr lang="tr-TR" sz="1600" dirty="0" smtClean="0"/>
              <a:t>     a)Türkiye Cumhuriyeti Hükümeti’nin yaptığı ikili anlaşmalar çerçevesinde Dışişleri Bakanlığı, Milli Eğitim Bakanlığı, üniversitelerin ilgili birimleri ve diğer kamu kurum ve kuruluşları ile ortak dil eğitim-öğretimi, araştırma ve yayın faaliyetlerinde bulunmak;</a:t>
            </a:r>
          </a:p>
          <a:p>
            <a:pPr>
              <a:buNone/>
            </a:pPr>
            <a:r>
              <a:rPr lang="tr-TR" sz="1600" dirty="0" smtClean="0"/>
              <a:t/>
            </a:r>
            <a:br>
              <a:rPr lang="tr-TR" sz="1600" dirty="0" smtClean="0"/>
            </a:br>
            <a:r>
              <a:rPr lang="tr-TR" sz="1600" dirty="0" smtClean="0"/>
              <a:t>b) Milli Eğitim bakanlığı ve ilgili bakanlıklar tarafından yurt içinde ve yurt dışında Türkçeyi öğretmek üzere görevlendirilen öğretim elemanları ve öğretmenler için kurslar açmak, staj yaptırmak, görev yapacağı ülke ile ilgili tanıtıcı ve rehber yayınlar vermek;</a:t>
            </a:r>
          </a:p>
          <a:p>
            <a:pPr>
              <a:buNone/>
            </a:pPr>
            <a:r>
              <a:rPr lang="tr-TR" sz="1600" dirty="0" smtClean="0"/>
              <a:t/>
            </a:r>
            <a:br>
              <a:rPr lang="tr-TR" sz="1600" dirty="0" smtClean="0"/>
            </a:br>
            <a:r>
              <a:rPr lang="tr-TR" sz="1600" dirty="0" smtClean="0"/>
              <a:t>c) Türkçeyi daha iyi şekilde öğretmeyi, Türkçeyi ve Türk kültürünü güzel şekilde tanıtmayı teşvik amacıyla yurt içi ve yurt dışındaki öğretim elemanlarına ve öğretmenlere ödüller vermek;</a:t>
            </a:r>
          </a:p>
          <a:p>
            <a:pPr>
              <a:buNone/>
            </a:pPr>
            <a:r>
              <a:rPr lang="tr-TR" sz="1600" dirty="0" smtClean="0"/>
              <a:t/>
            </a:r>
            <a:br>
              <a:rPr lang="tr-TR" sz="1600" dirty="0" smtClean="0"/>
            </a:br>
            <a:r>
              <a:rPr lang="tr-TR" sz="1600" dirty="0" smtClean="0"/>
              <a:t>d) Ana dil olarak Türkçenin eğitimini ve öğretimi konusunda programlar hazırlayıp yöntemler geliştirmek, bu konu ile ilgili yurt içi ve yurt dışındaki çeşitli kurum ve kuruluşlarla koordineli çalışmalar yapmak;</a:t>
            </a:r>
            <a:endParaRPr lang="tr-TR"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3423</TotalTime>
  <Words>1343</Words>
  <Application>Microsoft Office PowerPoint</Application>
  <PresentationFormat>Özel</PresentationFormat>
  <Paragraphs>276</Paragraphs>
  <Slides>30</Slides>
  <Notes>0</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Office Teması</vt:lpstr>
      <vt:lpstr>Slayt 1</vt:lpstr>
      <vt:lpstr>Slayt 2</vt:lpstr>
      <vt:lpstr>Slayt 3</vt:lpstr>
      <vt:lpstr>Slayt 4</vt:lpstr>
      <vt:lpstr>Slayt 5</vt:lpstr>
      <vt:lpstr>Slayt 6</vt:lpstr>
      <vt:lpstr>Slayt 7</vt:lpstr>
      <vt:lpstr>Slayt 8</vt:lpstr>
      <vt:lpstr>Birim Amaç ve Hedefleri</vt:lpstr>
      <vt:lpstr>Slayt 10</vt:lpstr>
      <vt:lpstr>Türkçe Dil Kursu </vt:lpstr>
      <vt:lpstr>Öğrenci Bilgileri</vt:lpstr>
      <vt:lpstr>Öğrenci Bilgileri</vt:lpstr>
      <vt:lpstr>Slayt 14</vt:lpstr>
      <vt:lpstr>Öğrenci Başarı Durumları </vt:lpstr>
      <vt:lpstr>Türkçe Dil Kursu Muafiyet Sınavı   </vt:lpstr>
      <vt:lpstr>Slayt 17</vt:lpstr>
      <vt:lpstr>Slayt 18</vt:lpstr>
      <vt:lpstr>YAPILAN FAALİYETLER   </vt:lpstr>
      <vt:lpstr>YAPILAN FAALİYETLER</vt:lpstr>
      <vt:lpstr>Yunus Emre Enstitüsü ve Siirt Üniversitesi Arasında Protokol</vt:lpstr>
      <vt:lpstr>Yunus Emre Enstitüsünden Alınan Kitaplar</vt:lpstr>
      <vt:lpstr>Slayt 23</vt:lpstr>
      <vt:lpstr>3 Dilli Resimli Sözlük Alımı</vt:lpstr>
      <vt:lpstr>ETKİNLİKLER</vt:lpstr>
      <vt:lpstr>Slayt 26</vt:lpstr>
      <vt:lpstr>Slayt 27</vt:lpstr>
      <vt:lpstr>Slayt 28</vt:lpstr>
      <vt:lpstr>Slayt 29</vt:lpstr>
      <vt:lpstr>Slayt 30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Omer YATGIN</dc:creator>
  <cp:lastModifiedBy>bil</cp:lastModifiedBy>
  <cp:revision>239</cp:revision>
  <dcterms:created xsi:type="dcterms:W3CDTF">2018-02-07T07:43:50Z</dcterms:created>
  <dcterms:modified xsi:type="dcterms:W3CDTF">2019-03-04T07:26:57Z</dcterms:modified>
</cp:coreProperties>
</file>