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7" r:id="rId3"/>
    <p:sldId id="266" r:id="rId4"/>
    <p:sldId id="265" r:id="rId5"/>
    <p:sldId id="268" r:id="rId6"/>
    <p:sldId id="285" r:id="rId7"/>
    <p:sldId id="286" r:id="rId8"/>
    <p:sldId id="287" r:id="rId9"/>
    <p:sldId id="288" r:id="rId10"/>
    <p:sldId id="264" r:id="rId11"/>
    <p:sldId id="263" r:id="rId12"/>
    <p:sldId id="262" r:id="rId13"/>
    <p:sldId id="259" r:id="rId14"/>
    <p:sldId id="289" r:id="rId15"/>
    <p:sldId id="290" r:id="rId16"/>
    <p:sldId id="269" r:id="rId17"/>
    <p:sldId id="271" r:id="rId18"/>
    <p:sldId id="274" r:id="rId19"/>
    <p:sldId id="275" r:id="rId20"/>
    <p:sldId id="273" r:id="rId21"/>
    <p:sldId id="279" r:id="rId22"/>
    <p:sldId id="284" r:id="rId23"/>
    <p:sldId id="283"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p:cViewPr varScale="1">
        <p:scale>
          <a:sx n="95" d="100"/>
          <a:sy n="95" d="100"/>
        </p:scale>
        <p:origin x="-4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15C433-0A90-4F98-A441-BD8C7B028BB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DC4F25F-EC96-4369-AF55-F1E376D5CB4A}"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9115C433-0A90-4F98-A441-BD8C7B028BB8}"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C4F25F-EC96-4369-AF55-F1E376D5CB4A}" type="datetimeFigureOut">
              <a:rPr lang="tr-TR" smtClean="0"/>
              <a:pPr/>
              <a:t>06.06.2018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15C433-0A90-4F98-A441-BD8C7B028BB8}"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85000" lnSpcReduction="20000"/>
          </a:bodyPr>
          <a:lstStyle/>
          <a:p>
            <a:r>
              <a:rPr lang="tr-TR" b="1" dirty="0" smtClean="0">
                <a:solidFill>
                  <a:schemeClr val="tx1"/>
                </a:solidFill>
                <a:latin typeface="Times New Roman" pitchFamily="18" charset="0"/>
                <a:cs typeface="Times New Roman" pitchFamily="18" charset="0"/>
              </a:rPr>
              <a:t>T.C.</a:t>
            </a:r>
          </a:p>
          <a:p>
            <a:r>
              <a:rPr lang="tr-TR" b="1" dirty="0" smtClean="0">
                <a:solidFill>
                  <a:schemeClr val="tx1"/>
                </a:solidFill>
                <a:latin typeface="Times New Roman" pitchFamily="18" charset="0"/>
                <a:cs typeface="Times New Roman" pitchFamily="18" charset="0"/>
              </a:rPr>
              <a:t>SİİRT ÜNİVERSİTESİ</a:t>
            </a:r>
          </a:p>
          <a:p>
            <a:r>
              <a:rPr lang="tr-TR" dirty="0" smtClean="0">
                <a:solidFill>
                  <a:schemeClr val="tx1"/>
                </a:solidFill>
                <a:latin typeface="Times New Roman" pitchFamily="18" charset="0"/>
                <a:cs typeface="Times New Roman" pitchFamily="18" charset="0"/>
              </a:rPr>
              <a:t> </a:t>
            </a:r>
            <a:r>
              <a:rPr lang="tr-TR" b="1" dirty="0" smtClean="0">
                <a:solidFill>
                  <a:schemeClr val="tx1"/>
                </a:solidFill>
                <a:latin typeface="Times New Roman" pitchFamily="18" charset="0"/>
                <a:cs typeface="Times New Roman" pitchFamily="18" charset="0"/>
              </a:rPr>
              <a:t>TÜRKÇE ÖĞRETİMİ UYGULAMA VE ARAŞTIRMA MERKEZİ MÜDÜRLÜĞÜ</a:t>
            </a:r>
            <a:endParaRPr lang="tr-TR" dirty="0" smtClean="0">
              <a:solidFill>
                <a:schemeClr val="tx1"/>
              </a:solidFill>
              <a:latin typeface="Times New Roman" pitchFamily="18" charset="0"/>
              <a:cs typeface="Times New Roman" pitchFamily="18" charset="0"/>
            </a:endParaRPr>
          </a:p>
          <a:p>
            <a:r>
              <a:rPr lang="tr-TR" b="1" dirty="0" smtClean="0">
                <a:solidFill>
                  <a:schemeClr val="tx1"/>
                </a:solidFill>
                <a:latin typeface="Times New Roman" pitchFamily="18" charset="0"/>
                <a:cs typeface="Times New Roman" pitchFamily="18" charset="0"/>
              </a:rPr>
              <a:t>2016-2017 YILI BRİFİNG</a:t>
            </a:r>
            <a:endParaRPr lang="tr-TR" dirty="0" smtClean="0">
              <a:solidFill>
                <a:schemeClr val="tx1"/>
              </a:solidFill>
              <a:latin typeface="Times New Roman" pitchFamily="18" charset="0"/>
              <a:cs typeface="Times New Roman" pitchFamily="18" charset="0"/>
            </a:endParaRPr>
          </a:p>
          <a:p>
            <a:endParaRPr lang="tr-TR" dirty="0"/>
          </a:p>
        </p:txBody>
      </p:sp>
      <p:pic>
        <p:nvPicPr>
          <p:cNvPr id="4" name="3 İçerik Yer Tutucusu" descr="corelsarı"/>
          <p:cNvPicPr>
            <a:picLocks noGrp="1"/>
          </p:cNvPicPr>
          <p:nvPr>
            <p:ph idx="4294967295"/>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549275"/>
            <a:ext cx="3384550" cy="273526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4704"/>
            <a:ext cx="8229600" cy="720080"/>
          </a:xfrm>
        </p:spPr>
        <p:txBody>
          <a:bodyPr>
            <a:normAutofit fontScale="90000"/>
          </a:bodyPr>
          <a:lstStyle/>
          <a:p>
            <a:pPr algn="l"/>
            <a:r>
              <a:rPr lang="tr-TR" sz="2700" b="1" dirty="0" smtClean="0"/>
              <a:t>          İdareye İlişkin Bilgiler</a:t>
            </a:r>
            <a:r>
              <a:rPr lang="tr-TR" dirty="0" smtClean="0"/>
              <a:t/>
            </a:r>
            <a:br>
              <a:rPr lang="tr-TR" dirty="0" smtClean="0"/>
            </a:br>
            <a:endParaRPr lang="tr-T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15616" y="1412776"/>
            <a:ext cx="7848871" cy="474198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1080120"/>
          </a:xfrm>
        </p:spPr>
        <p:txBody>
          <a:bodyPr>
            <a:noAutofit/>
          </a:bodyPr>
          <a:lstStyle/>
          <a:p>
            <a:r>
              <a:rPr lang="tr-TR" sz="2400" b="1" dirty="0" smtClean="0"/>
              <a:t>Eğitim Alanları, Derslikler ve Ofisler</a:t>
            </a:r>
            <a:r>
              <a:rPr lang="tr-TR" sz="2400" dirty="0" smtClean="0"/>
              <a:t/>
            </a:r>
            <a:br>
              <a:rPr lang="tr-TR" sz="2400" dirty="0" smtClean="0"/>
            </a:br>
            <a:r>
              <a:rPr lang="tr-TR" sz="2400" dirty="0" smtClean="0"/>
              <a:t>TÖMER’de Türkçe öğrenimi gören yabancı uyruklu öğrencilere ait dersliklere ait bilgiler aşağıdaki tabloda verilmiştir</a:t>
            </a:r>
            <a:endParaRPr lang="tr-TR" sz="24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115616" y="2060848"/>
            <a:ext cx="6912768" cy="338437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611560" y="1268760"/>
            <a:ext cx="7776864" cy="485740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4704"/>
            <a:ext cx="8229600" cy="864096"/>
          </a:xfrm>
        </p:spPr>
        <p:txBody>
          <a:bodyPr>
            <a:normAutofit fontScale="90000"/>
          </a:bodyPr>
          <a:lstStyle/>
          <a:p>
            <a:r>
              <a:rPr lang="tr-TR" sz="2700" b="1" dirty="0" smtClean="0"/>
              <a:t>Eğitim Hizmetleri</a:t>
            </a:r>
            <a:r>
              <a:rPr lang="tr-TR" dirty="0" smtClean="0"/>
              <a:t/>
            </a:r>
            <a:br>
              <a:rPr lang="tr-TR" dirty="0" smtClean="0"/>
            </a:br>
            <a:endParaRPr lang="tr-TR" dirty="0"/>
          </a:p>
        </p:txBody>
      </p:sp>
      <p:pic>
        <p:nvPicPr>
          <p:cNvPr id="6146" name="Picture 2"/>
          <p:cNvPicPr>
            <a:picLocks noGrp="1" noChangeAspect="1" noChangeArrowheads="1"/>
          </p:cNvPicPr>
          <p:nvPr>
            <p:ph idx="1"/>
          </p:nvPr>
        </p:nvPicPr>
        <p:blipFill>
          <a:blip r:embed="rId2" cstate="print"/>
          <a:stretch>
            <a:fillRect/>
          </a:stretch>
        </p:blipFill>
        <p:spPr bwMode="auto">
          <a:xfrm>
            <a:off x="1115616" y="1340769"/>
            <a:ext cx="6696744" cy="498383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764704"/>
            <a:ext cx="8013576" cy="1143000"/>
          </a:xfrm>
        </p:spPr>
        <p:txBody>
          <a:bodyPr>
            <a:normAutofit/>
          </a:bodyPr>
          <a:lstStyle/>
          <a:p>
            <a:r>
              <a:rPr lang="tr-TR" sz="2000" b="1" dirty="0" smtClean="0"/>
              <a:t>SİİRT ÜNİVERSİTESİ TÖMER  KURSU ÜCRET TABLOSU</a:t>
            </a:r>
            <a:endParaRPr lang="tr-TR" sz="20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755576" y="2204865"/>
            <a:ext cx="6768752" cy="237626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692696"/>
            <a:ext cx="7056784" cy="1370416"/>
          </a:xfrm>
        </p:spPr>
        <p:txBody>
          <a:bodyPr>
            <a:normAutofit fontScale="90000"/>
          </a:bodyPr>
          <a:lstStyle/>
          <a:p>
            <a:r>
              <a:rPr lang="tr-TR" sz="2200" b="1" dirty="0" smtClean="0"/>
              <a:t>Harran Üniversitesi TÖMER Kurs Ücreti</a:t>
            </a:r>
            <a:r>
              <a:rPr lang="tr-TR" sz="2200" dirty="0" smtClean="0"/>
              <a:t/>
            </a:r>
            <a:br>
              <a:rPr lang="tr-TR" sz="2200" dirty="0" smtClean="0"/>
            </a:br>
            <a:r>
              <a:rPr lang="tr-TR" sz="2200" dirty="0" smtClean="0"/>
              <a:t>Harran TÖMER'de 1 saatlik ders ücreti 3,75 TL  +KDV'dir.</a:t>
            </a:r>
            <a:r>
              <a:rPr lang="tr-TR" dirty="0" smtClean="0"/>
              <a:t/>
            </a:r>
            <a:br>
              <a:rPr lang="tr-TR" dirty="0" smtClean="0"/>
            </a:br>
            <a:endParaRPr lang="tr-TR"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611560" y="1916832"/>
            <a:ext cx="7128792" cy="36004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ETKİNLİKLER/KONFERANSLAR</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62500" lnSpcReduction="20000"/>
          </a:bodyPr>
          <a:lstStyle/>
          <a:p>
            <a:pPr>
              <a:buNone/>
            </a:pPr>
            <a:r>
              <a:rPr lang="tr-TR" b="1" dirty="0" smtClean="0"/>
              <a:t>     </a:t>
            </a:r>
            <a:r>
              <a:rPr lang="tr-TR" b="1" dirty="0" err="1" smtClean="0"/>
              <a:t>Ensar</a:t>
            </a:r>
            <a:r>
              <a:rPr lang="tr-TR" b="1" dirty="0" smtClean="0"/>
              <a:t> ve Muhacir İlişkileri Bağlamında Adaptasyon</a:t>
            </a:r>
            <a:endParaRPr lang="tr-TR" dirty="0" smtClean="0"/>
          </a:p>
          <a:p>
            <a:r>
              <a:rPr lang="tr-TR" b="1" dirty="0" smtClean="0"/>
              <a:t> </a:t>
            </a:r>
            <a:endParaRPr lang="tr-TR" dirty="0" smtClean="0"/>
          </a:p>
          <a:p>
            <a:r>
              <a:rPr lang="tr-TR" dirty="0" smtClean="0"/>
              <a:t>Siirt Üniversitesi Genel Sekreteri Yrd. Doç. Dr. Adnan </a:t>
            </a:r>
            <a:r>
              <a:rPr lang="tr-TR" dirty="0" err="1" smtClean="0"/>
              <a:t>Memduhoğlu</a:t>
            </a:r>
            <a:r>
              <a:rPr lang="tr-TR" dirty="0" smtClean="0"/>
              <a:t> Türkçe Öğretimi Uygulama ve Araştırma Merkezi (TÖMER) tarafından organize edilen “</a:t>
            </a:r>
            <a:r>
              <a:rPr lang="tr-TR" b="1" dirty="0" err="1" smtClean="0"/>
              <a:t>Ensar</a:t>
            </a:r>
            <a:r>
              <a:rPr lang="tr-TR" b="1" dirty="0" smtClean="0"/>
              <a:t> ve Muhacir İlişkileri Bağlamında Adaptasyon</a:t>
            </a:r>
            <a:r>
              <a:rPr lang="tr-TR" dirty="0" smtClean="0"/>
              <a:t>” konulu konferansa konuşmacı olarak katıldı.</a:t>
            </a:r>
          </a:p>
          <a:p>
            <a:r>
              <a:rPr lang="tr-TR" dirty="0" smtClean="0"/>
              <a:t> </a:t>
            </a:r>
          </a:p>
          <a:p>
            <a:r>
              <a:rPr lang="tr-TR" dirty="0" smtClean="0"/>
              <a:t>Siirt Üniversitesi Merkez </a:t>
            </a:r>
            <a:r>
              <a:rPr lang="tr-TR" dirty="0" err="1" smtClean="0"/>
              <a:t>kampüs</a:t>
            </a:r>
            <a:r>
              <a:rPr lang="tr-TR" dirty="0" smtClean="0"/>
              <a:t>  konferans </a:t>
            </a:r>
            <a:r>
              <a:rPr lang="tr-TR" b="1" dirty="0" smtClean="0"/>
              <a:t>s</a:t>
            </a:r>
            <a:r>
              <a:rPr lang="tr-TR" dirty="0" smtClean="0"/>
              <a:t>alonunda düzenlenen programda takdim konuşmasını TÖMER Müdürü Yrd. Doç. Dr. Yılmaz Akdemir yaptı. Ardından söz alan Üniversitemiz Genel Sekreteri Yrd. Doç. Dr. Adnan </a:t>
            </a:r>
            <a:r>
              <a:rPr lang="tr-TR" dirty="0" err="1" smtClean="0"/>
              <a:t>Memduhoğlu</a:t>
            </a:r>
            <a:r>
              <a:rPr lang="tr-TR" dirty="0" smtClean="0"/>
              <a:t>, </a:t>
            </a:r>
            <a:r>
              <a:rPr lang="tr-TR" dirty="0" err="1" smtClean="0"/>
              <a:t>Ensar</a:t>
            </a:r>
            <a:r>
              <a:rPr lang="tr-TR" dirty="0" smtClean="0"/>
              <a:t> ve Muhacir kavramları üzerinde durarak günümüz dünyası ve özellikle İslam ülkelerinin en fazla bu kavramlara ihtiyaç duyduğunu belirterek, </a:t>
            </a:r>
            <a:r>
              <a:rPr lang="tr-TR" dirty="0" err="1" smtClean="0"/>
              <a:t>Kur’an</a:t>
            </a:r>
            <a:r>
              <a:rPr lang="tr-TR" dirty="0" smtClean="0"/>
              <a:t>-ı Kerim, hadisler ve Hz. Peygamber’in hayatından örnekler verdi.</a:t>
            </a:r>
          </a:p>
          <a:p>
            <a:r>
              <a:rPr lang="tr-TR" dirty="0" smtClean="0"/>
              <a:t> </a:t>
            </a:r>
          </a:p>
          <a:p>
            <a:r>
              <a:rPr lang="tr-TR" dirty="0" smtClean="0"/>
              <a:t>Kardeşliğin gerçek manada pekiştirilmesi gerektiğini vurgulayan </a:t>
            </a:r>
            <a:r>
              <a:rPr lang="tr-TR" dirty="0" err="1" smtClean="0"/>
              <a:t>Memduhoğlu</a:t>
            </a:r>
            <a:r>
              <a:rPr lang="tr-TR" dirty="0" smtClean="0"/>
              <a:t>,  konferansın sonuna doğru hem </a:t>
            </a:r>
            <a:r>
              <a:rPr lang="tr-TR" dirty="0" err="1" smtClean="0"/>
              <a:t>ensar</a:t>
            </a:r>
            <a:r>
              <a:rPr lang="tr-TR" dirty="0" smtClean="0"/>
              <a:t> hem de muhacir durumunda olan Suriyeli ve Türkiyeli öğrencilere söz verip öğrencilerin bu konudaki duygu ve düşüncelerini alarak konferansı noktaladı.</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pic>
        <p:nvPicPr>
          <p:cNvPr id="4" name="3 İçerik Yer Tutucusu" descr="C:\Users\bil\Desktop\tomer-ensa-muhacir-konferansi-3.jpg"/>
          <p:cNvPicPr>
            <a:picLocks noGrp="1"/>
          </p:cNvPicPr>
          <p:nvPr>
            <p:ph idx="1"/>
          </p:nvPr>
        </p:nvPicPr>
        <p:blipFill>
          <a:blip r:embed="rId2" cstate="print"/>
          <a:stretch>
            <a:fillRect/>
          </a:stretch>
        </p:blipFill>
        <p:spPr bwMode="auto">
          <a:xfrm>
            <a:off x="1281529" y="1935163"/>
            <a:ext cx="6580942" cy="438943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pic>
        <p:nvPicPr>
          <p:cNvPr id="4" name="3 İçerik Yer Tutucusu" descr="C:\Users\bil\Desktop\tomer-ensa-muhacir-konferansi-5.jpg"/>
          <p:cNvPicPr>
            <a:picLocks noGrp="1"/>
          </p:cNvPicPr>
          <p:nvPr>
            <p:ph idx="1"/>
          </p:nvPr>
        </p:nvPicPr>
        <p:blipFill>
          <a:blip r:embed="rId2" cstate="print"/>
          <a:srcRect/>
          <a:stretch>
            <a:fillRect/>
          </a:stretch>
        </p:blipFill>
        <p:spPr bwMode="auto">
          <a:xfrm>
            <a:off x="1043608" y="1600200"/>
            <a:ext cx="6921207" cy="45259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pic>
        <p:nvPicPr>
          <p:cNvPr id="4" name="3 İçerik Yer Tutucusu" descr="C:\Users\bil\Desktop\tomer-ensa-muhacir-konferansi-1.jpg"/>
          <p:cNvPicPr>
            <a:picLocks noGrp="1"/>
          </p:cNvPicPr>
          <p:nvPr>
            <p:ph idx="1"/>
          </p:nvPr>
        </p:nvPicPr>
        <p:blipFill>
          <a:blip r:embed="rId2" cstate="print"/>
          <a:srcRect/>
          <a:stretch>
            <a:fillRect/>
          </a:stretch>
        </p:blipFill>
        <p:spPr bwMode="auto">
          <a:xfrm>
            <a:off x="899592" y="1600200"/>
            <a:ext cx="7200800" cy="45259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55000" lnSpcReduction="20000"/>
          </a:bodyPr>
          <a:lstStyle/>
          <a:p>
            <a:pPr>
              <a:buNone/>
            </a:pPr>
            <a:r>
              <a:rPr lang="tr-TR" b="1" dirty="0" smtClean="0"/>
              <a:t>       SUNUŞ</a:t>
            </a:r>
            <a:endParaRPr lang="tr-TR" dirty="0" smtClean="0"/>
          </a:p>
          <a:p>
            <a:pPr>
              <a:buNone/>
            </a:pPr>
            <a:endParaRPr lang="tr-TR" dirty="0" smtClean="0"/>
          </a:p>
          <a:p>
            <a:pPr algn="just"/>
            <a:r>
              <a:rPr lang="tr-TR" sz="3600" dirty="0" smtClean="0">
                <a:latin typeface="Times New Roman" pitchFamily="18" charset="0"/>
                <a:cs typeface="Times New Roman" pitchFamily="18" charset="0"/>
              </a:rPr>
              <a:t>Siirt Üniversitesi TÖMER, dünyanın önde gelen dil ve kültür merkezleri örnek alınarak, Yabancılara Türkçeyi öğretmek, Türkiye’yi ve Türk kültürünü tanıtmak, yurt dışında yaşayan ve ülkeye dönen Türk çocuklarına ve diğer isteklilere Türkçe öğretmek amacıyla “Türkçe Öğretim Merkezi (TÖMER)” adıyla 2014  yılında kurulmuştur. Üniversite bünyesinde açılacak bütün ön lisans, lisans ve  yüksek lisans programlarına yurt dışından alınacak öğrencilerin dil öğretimlerini  sağlayabilmeleri bu merkez sayesinde gerçekleşecektir.</a:t>
            </a:r>
          </a:p>
          <a:p>
            <a:pPr algn="just">
              <a:buNone/>
            </a:pPr>
            <a:r>
              <a:rPr lang="tr-TR" sz="3600" dirty="0" smtClean="0">
                <a:latin typeface="Times New Roman" pitchFamily="18" charset="0"/>
                <a:cs typeface="Times New Roman" pitchFamily="18" charset="0"/>
              </a:rPr>
              <a:t> </a:t>
            </a:r>
          </a:p>
          <a:p>
            <a:pPr algn="just"/>
            <a:r>
              <a:rPr lang="tr-TR" sz="3600" dirty="0" smtClean="0">
                <a:latin typeface="Times New Roman" pitchFamily="18" charset="0"/>
                <a:cs typeface="Times New Roman" pitchFamily="18" charset="0"/>
              </a:rPr>
              <a:t>Dil öğrenmenin önemli bir ihtiyaç haline geldiği modern dünyada, insanların büyük bir kısmı birden fazla dille iletişim kurabilmektedir. Genel anlamda günlük yaşantı, kültürel faaliyetler, turizm ve göç gibi sebeplere bağlı olarak ortaya çıkan bu durum, geleceğin dünyasında daha da önem kazanacaktır. Bu itibarla Siirt Üniversitesi bünyesinde kurulan TÖMER, sevgi ve barış dili olan Türkçeyi öğrenmek isteyen yabancılar için önemli fırsatlar sunmaktadır. Merkez kabul görmüş öğretim model ve yöntemlerinin rehberliğinde, modern eğitim teknolojinin bütün imkânlarını katılımcıların hizmetine sunmak amacıyla kurulmuştur.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000" b="1" dirty="0" smtClean="0"/>
              <a:t>Piknik Etkinliği</a:t>
            </a:r>
            <a:r>
              <a:rPr lang="tr-TR" sz="2000" dirty="0" smtClean="0"/>
              <a:t/>
            </a:r>
            <a:br>
              <a:rPr lang="tr-TR" sz="2000" dirty="0" smtClean="0"/>
            </a:br>
            <a:r>
              <a:rPr lang="tr-TR" sz="2000" dirty="0" smtClean="0"/>
              <a:t>Müdürlüğümüze bağlı olarak  Türkçe dersi gören yabancı uyruklu öğrencilerle sosyal etkinlik kapsamında piknik düzenlendi. Yapılan piknik ile öğrencilerle keyifli  zaman geçirilerek, ilimizin güzellikleri tanıtılmış oldu</a:t>
            </a:r>
            <a:endParaRPr lang="tr-TR" sz="2000" dirty="0"/>
          </a:p>
        </p:txBody>
      </p:sp>
      <p:pic>
        <p:nvPicPr>
          <p:cNvPr id="4" name="3 İçerik Yer Tutucusu" descr="C:\Users\bil\Desktop\201655105536604.jpg"/>
          <p:cNvPicPr>
            <a:picLocks noGrp="1"/>
          </p:cNvPicPr>
          <p:nvPr>
            <p:ph idx="1"/>
          </p:nvPr>
        </p:nvPicPr>
        <p:blipFill>
          <a:blip r:embed="rId2" cstate="print"/>
          <a:stretch>
            <a:fillRect/>
          </a:stretch>
        </p:blipFill>
        <p:spPr bwMode="auto">
          <a:xfrm>
            <a:off x="2231453" y="1935163"/>
            <a:ext cx="4681094" cy="438943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70000" lnSpcReduction="20000"/>
          </a:bodyPr>
          <a:lstStyle/>
          <a:p>
            <a:pPr>
              <a:buNone/>
            </a:pPr>
            <a:r>
              <a:rPr lang="tr-TR" b="1" dirty="0" smtClean="0"/>
              <a:t>      Üstünlükler </a:t>
            </a:r>
            <a:endParaRPr lang="tr-TR" dirty="0" smtClean="0"/>
          </a:p>
          <a:p>
            <a:pPr algn="just"/>
            <a:r>
              <a:rPr lang="tr-TR" dirty="0" smtClean="0"/>
              <a:t>İlimizin çevre ülkelerden göç almış olması, yabancı uyruklu öğrencilerin üniversitemizi tanımasına olanak sağlamıştır. Müdürlüğümüz de yeni açılmış Uygulama ve Araştırma merkezi olmasına rağmen kısa sürede öğrenci alarak eğitim öğretime başlamıştır</a:t>
            </a:r>
            <a:r>
              <a:rPr lang="tr-TR" i="1" dirty="0" smtClean="0"/>
              <a:t>.</a:t>
            </a:r>
            <a:endParaRPr lang="tr-TR" dirty="0" smtClean="0"/>
          </a:p>
          <a:p>
            <a:pPr>
              <a:buNone/>
            </a:pPr>
            <a:endParaRPr lang="tr-TR" b="1" dirty="0" smtClean="0"/>
          </a:p>
          <a:p>
            <a:pPr>
              <a:buNone/>
            </a:pPr>
            <a:r>
              <a:rPr lang="tr-TR" b="1" dirty="0" smtClean="0"/>
              <a:t>       Zayıflıklar</a:t>
            </a:r>
            <a:endParaRPr lang="tr-TR" dirty="0" smtClean="0"/>
          </a:p>
          <a:p>
            <a:pPr algn="just"/>
            <a:r>
              <a:rPr lang="tr-TR" dirty="0" smtClean="0"/>
              <a:t>Müdürlüğümüzce kullanılmak üzere araç-gereç ihtiyaçlarımız vardır.</a:t>
            </a:r>
          </a:p>
          <a:p>
            <a:pPr algn="just">
              <a:buNone/>
            </a:pPr>
            <a:r>
              <a:rPr lang="tr-TR" dirty="0" smtClean="0"/>
              <a:t> </a:t>
            </a:r>
          </a:p>
          <a:p>
            <a:pPr>
              <a:buNone/>
            </a:pPr>
            <a:r>
              <a:rPr lang="tr-TR" b="1" dirty="0" smtClean="0"/>
              <a:t>       Değerlendirme</a:t>
            </a:r>
            <a:endParaRPr lang="tr-TR" dirty="0" smtClean="0"/>
          </a:p>
          <a:p>
            <a:pPr algn="just"/>
            <a:r>
              <a:rPr lang="tr-TR" dirty="0" smtClean="0"/>
              <a:t>Siirt Üniversitesi TÖMER’de öğrenim gören yabancı uyruklu öğrencilerimiz için Siirt </a:t>
            </a:r>
            <a:r>
              <a:rPr lang="tr-TR" b="1" dirty="0" smtClean="0"/>
              <a:t> ve çevresini tanıtıcı sosyal ve kültürel geziler</a:t>
            </a:r>
            <a:r>
              <a:rPr lang="tr-TR" dirty="0" smtClean="0"/>
              <a:t> düzenlenecektir. Ayrıca öğrencilerimizin, üniversitemiz bünyesinde yapılan çeşitli etkinliklere aktif olarak katılımı sağlanacaktır.</a:t>
            </a:r>
          </a:p>
          <a:p>
            <a:pPr algn="just"/>
            <a:r>
              <a:rPr lang="tr-TR" dirty="0" smtClean="0"/>
              <a:t>Sosyal sorumluluk projesi kapsamında TÖMER öğrencileri ile üniversitemizdeki diğer öğrenciler arasında </a:t>
            </a:r>
            <a:r>
              <a:rPr lang="tr-TR" b="1" dirty="0" smtClean="0"/>
              <a:t>Türkçe konuşma</a:t>
            </a:r>
            <a:r>
              <a:rPr lang="tr-TR" dirty="0" smtClean="0"/>
              <a:t> </a:t>
            </a:r>
            <a:r>
              <a:rPr lang="tr-TR" b="1" dirty="0" smtClean="0"/>
              <a:t>grupları </a:t>
            </a:r>
            <a:r>
              <a:rPr lang="tr-TR" dirty="0" smtClean="0"/>
              <a:t>oluşturulacaktır. Öğrencilerimizin, </a:t>
            </a:r>
            <a:r>
              <a:rPr lang="tr-TR" b="1" dirty="0" smtClean="0"/>
              <a:t>tiyatro, müzik, resim, Türk halk oyunları, spor, edebiyat, şiir vb. öğrenci kulüplerine</a:t>
            </a:r>
            <a:r>
              <a:rPr lang="tr-TR" dirty="0" smtClean="0"/>
              <a:t> üye olmaları sağlanacaktır</a:t>
            </a:r>
            <a:r>
              <a:rPr lang="tr-TR" b="1" dirty="0" smtClean="0"/>
              <a:t>.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a:bodyPr>
          <a:lstStyle/>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a:bodyPr>
          <a:lstStyle/>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a:bodyPr>
          <a:lstStyle/>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92500" lnSpcReduction="20000"/>
          </a:bodyPr>
          <a:lstStyle/>
          <a:p>
            <a:pPr algn="ctr">
              <a:buNone/>
            </a:pPr>
            <a:r>
              <a:rPr lang="tr-TR" sz="2600" b="1" dirty="0" smtClean="0"/>
              <a:t>    Misyon</a:t>
            </a:r>
            <a:endParaRPr lang="tr-TR" sz="2600" dirty="0" smtClean="0"/>
          </a:p>
          <a:p>
            <a:pPr lvl="0" fontAlgn="base"/>
            <a:r>
              <a:rPr lang="tr-TR" sz="2600" dirty="0" smtClean="0"/>
              <a:t>Yabancılara Türkçe öğretimi konusunda yapılacak her türlü faaliyete destekte bulunmak.</a:t>
            </a:r>
          </a:p>
          <a:p>
            <a:pPr lvl="0" fontAlgn="base"/>
            <a:r>
              <a:rPr lang="tr-TR" sz="2600" dirty="0" smtClean="0"/>
              <a:t>Yabancı öğrencilerin Türkçeyi öğrenebilecekleri sınıf ortamları oluşturmak.</a:t>
            </a:r>
          </a:p>
          <a:p>
            <a:pPr lvl="0" fontAlgn="base"/>
            <a:r>
              <a:rPr lang="tr-TR" sz="2600" dirty="0" smtClean="0"/>
              <a:t>Türk dilini sadece dil öğretimi olarak düşünmemek, aynı zamanda dille birlikte kültürümüzü de öğrencilere aktarmak ve bu amaçla sınıf dışı faaliyetler düzenlemek.</a:t>
            </a:r>
          </a:p>
          <a:p>
            <a:pPr lvl="0" fontAlgn="base"/>
            <a:r>
              <a:rPr lang="tr-TR" sz="2600" dirty="0" smtClean="0"/>
              <a:t>Hem Türkiye’de hem Türkiye dışında faaliyet gösteren dil öğretim merkezleri ile ilişkiler kurarak dil öğretimi konusunda bilgi paylaşımı yapmak.</a:t>
            </a:r>
          </a:p>
          <a:p>
            <a:pPr lvl="0" fontAlgn="base"/>
            <a:r>
              <a:rPr lang="tr-TR" sz="2600" dirty="0" smtClean="0"/>
              <a:t>Yabancılara Türkçe öğretimi konusunda akademik çalışmalara ortam hazırlamak.</a:t>
            </a:r>
          </a:p>
          <a:p>
            <a:pPr lvl="0" fontAlgn="base"/>
            <a:r>
              <a:rPr lang="tr-TR" sz="2600" dirty="0" smtClean="0"/>
              <a:t>Üniversitemiz bünyesinde Yabancılara Türkçe Öğretimi Yüksek Lisans programına uygulama çalışmalarında yardımcı olmak.</a:t>
            </a:r>
          </a:p>
          <a:p>
            <a:pPr lvl="0" fontAlgn="base"/>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pPr algn="ctr">
              <a:buNone/>
            </a:pPr>
            <a:r>
              <a:rPr lang="tr-TR" b="1" dirty="0" smtClean="0"/>
              <a:t>Vizyon</a:t>
            </a:r>
            <a:endParaRPr lang="tr-TR" dirty="0" smtClean="0"/>
          </a:p>
          <a:p>
            <a:pPr algn="just"/>
            <a:r>
              <a:rPr lang="tr-TR" sz="2200" dirty="0" smtClean="0"/>
              <a:t>Bir dilin yabancılara öğretiminde gerçekleşecek çalışmalar hem kurumsal hem de uygulama olarak nitelikli olmalıdır. Bu durumun farkında olarak Türkçeyi yabancılara öğretirken bilimsel ve çağdaş gelişmelerin ışığında, Avrupa Dilleri Ortak Çerçeve Programına uygun olarak eğitim ve öğretim faaliyetlerini gerçekleştirmektir. Siirt Üniversitesi TÖMER, bu alanda çalışmalar yapmak, dil öğretiminde yeni gelişmelere ve uygulamalara ulaşmayı hedeflemektedir</a:t>
            </a:r>
            <a:r>
              <a:rPr lang="tr-TR" dirty="0" smtClean="0"/>
              <a:t>.</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7"/>
            <a:ext cx="8229600" cy="4608512"/>
          </a:xfrm>
        </p:spPr>
        <p:txBody>
          <a:bodyPr>
            <a:normAutofit/>
          </a:bodyPr>
          <a:lstStyle/>
          <a:p>
            <a:endParaRPr lang="tr-TR" sz="2400" b="1" dirty="0" smtClean="0"/>
          </a:p>
          <a:p>
            <a:pPr algn="just"/>
            <a:r>
              <a:rPr lang="tr-TR" sz="2400" dirty="0" smtClean="0"/>
              <a:t>Müdürlüğümüz bünyesinde Türkçe öğrenimi gören 32 yabancı uyruklu öğrencimiz bulunmaktadır.Bunlardan 21’i erkek öğrenci, 11’i  kız öğrencidir. Farklı farklı ülkelerden öğrencilerimiz eğitim görmektedir. 23 Suriye, 2 Mısır, 1 Azerbaycan,1 Suudi Arabistan, 1 Irak, 1 Cezayir ,1 Pakistan, 1 Burundi, 1 İran  ülkelerinden olmak üzere toplamda 32 öğrenci öğrenim görmektedir</a:t>
            </a:r>
            <a:r>
              <a:rPr lang="tr-TR" sz="2400" b="1" dirty="0" smtClean="0"/>
              <a:t>.  </a:t>
            </a:r>
          </a:p>
          <a:p>
            <a:endParaRPr lang="tr-TR" sz="1600" dirty="0" smtClean="0"/>
          </a:p>
          <a:p>
            <a:endParaRPr lang="tr-TR" sz="16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Örgüt Yapısı</a:t>
            </a:r>
            <a:r>
              <a:rPr lang="tr-TR" sz="2400" dirty="0" smtClean="0"/>
              <a:t/>
            </a:r>
            <a:br>
              <a:rPr lang="tr-TR" sz="2400" dirty="0" smtClean="0"/>
            </a:br>
            <a:r>
              <a:rPr lang="tr-TR" sz="2400" dirty="0" smtClean="0"/>
              <a:t>Türkçe Öğretimi Uygulama ve Araştırma Merkezi Müdürlüğünde örgüt yapısı aşağıdaki tabloda belirtildiği gibidir.</a:t>
            </a:r>
            <a:endParaRPr lang="tr-TR" sz="2400"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259632" y="1988840"/>
            <a:ext cx="6624735" cy="36004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868958"/>
          </a:xfrm>
        </p:spPr>
        <p:txBody>
          <a:bodyPr>
            <a:normAutofit fontScale="90000"/>
          </a:bodyPr>
          <a:lstStyle/>
          <a:p>
            <a:r>
              <a:rPr lang="tr-TR" sz="2700" b="1" dirty="0" smtClean="0"/>
              <a:t>Türkçe Öğretimi Uygulama ve Araştırma Merkezi Müdürlüğü  Yönetim Kurulu Üyeleri</a:t>
            </a:r>
            <a:r>
              <a:rPr lang="tr-TR" dirty="0" smtClean="0"/>
              <a:t/>
            </a:r>
            <a:br>
              <a:rPr lang="tr-TR" dirty="0" smtClean="0"/>
            </a:br>
            <a:endParaRPr lang="tr-TR" dirty="0"/>
          </a:p>
        </p:txBody>
      </p:sp>
      <p:pic>
        <p:nvPicPr>
          <p:cNvPr id="3075" name="Picture 3"/>
          <p:cNvPicPr>
            <a:picLocks noChangeAspect="1" noChangeArrowheads="1"/>
          </p:cNvPicPr>
          <p:nvPr/>
        </p:nvPicPr>
        <p:blipFill>
          <a:blip r:embed="rId2" cstate="print"/>
          <a:srcRect/>
          <a:stretch>
            <a:fillRect/>
          </a:stretch>
        </p:blipFill>
        <p:spPr bwMode="auto">
          <a:xfrm>
            <a:off x="899592" y="2125663"/>
            <a:ext cx="6984775" cy="3319561"/>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504056"/>
          </a:xfrm>
        </p:spPr>
        <p:txBody>
          <a:bodyPr>
            <a:normAutofit fontScale="90000"/>
          </a:bodyPr>
          <a:lstStyle/>
          <a:p>
            <a:r>
              <a:rPr lang="tr-TR" sz="2700" b="1" dirty="0" smtClean="0"/>
              <a:t>Birim Amaç ve Hedefleri </a:t>
            </a:r>
            <a:r>
              <a:rPr lang="tr-TR" dirty="0" smtClean="0"/>
              <a:t/>
            </a:r>
            <a:br>
              <a:rPr lang="tr-TR" dirty="0" smtClean="0"/>
            </a:br>
            <a:endParaRPr lang="tr-TR" dirty="0"/>
          </a:p>
        </p:txBody>
      </p:sp>
      <p:sp>
        <p:nvSpPr>
          <p:cNvPr id="3" name="2 İçerik Yer Tutucusu"/>
          <p:cNvSpPr>
            <a:spLocks noGrp="1"/>
          </p:cNvSpPr>
          <p:nvPr>
            <p:ph idx="1"/>
          </p:nvPr>
        </p:nvSpPr>
        <p:spPr>
          <a:xfrm>
            <a:off x="457200" y="1052736"/>
            <a:ext cx="8229600" cy="5472608"/>
          </a:xfrm>
        </p:spPr>
        <p:txBody>
          <a:bodyPr>
            <a:normAutofit fontScale="25000" lnSpcReduction="20000"/>
          </a:bodyPr>
          <a:lstStyle/>
          <a:p>
            <a:r>
              <a:rPr lang="tr-TR" sz="6400" dirty="0" smtClean="0"/>
              <a:t>Merkezlerin bu bölümlerde yürütülen programların amaçladığı mesleklere yönelik hazırlayıcı ve destekleyici katkıları;</a:t>
            </a:r>
          </a:p>
          <a:p>
            <a:r>
              <a:rPr lang="tr-TR" sz="6400" dirty="0" smtClean="0"/>
              <a:t>a)Türkiye Cumhuriyeti Hükümeti’nin yaptığı ikili anlaşmalar çerçevesinde Dışişleri Bakanlığı, Milli Eğitim Bakanlığı, üniversitelerin ilgili birimleri ve diğer kamu kurum ve kuruluşları ile ortak dil eğitim-öğretimi, araştırma ve yayın faaliyetlerinde bulunmak;</a:t>
            </a:r>
          </a:p>
          <a:p>
            <a:r>
              <a:rPr lang="tr-TR" sz="6400" dirty="0" smtClean="0"/>
              <a:t/>
            </a:r>
            <a:br>
              <a:rPr lang="tr-TR" sz="6400" dirty="0" smtClean="0"/>
            </a:br>
            <a:r>
              <a:rPr lang="tr-TR" sz="6400" dirty="0" smtClean="0"/>
              <a:t>b) Milli Eğitim bakanlığı ve ilgili bakanlıklar tarafından yurt içinde ve yurt dışında Türkçeyi öğretmek üzere görevlendirilen öğretim elemanları ve öğretmenler için kurslar açmak, staj yaptırmak, görev yapacağı ülke ile ilgili tanıtıcı ve rehber yayınlar vermek;</a:t>
            </a:r>
          </a:p>
          <a:p>
            <a:r>
              <a:rPr lang="tr-TR" sz="6400" dirty="0" smtClean="0"/>
              <a:t/>
            </a:r>
            <a:br>
              <a:rPr lang="tr-TR" sz="6400" dirty="0" smtClean="0"/>
            </a:br>
            <a:r>
              <a:rPr lang="tr-TR" sz="6400" dirty="0" smtClean="0"/>
              <a:t>c) Türkçeyi daha iyi şekilde öğretmeyi, Türkçeyi ve Türk kültürünü güzel şekilde tanıtmayı teşvik amacıyla yurt içi ve yurt dışındaki öğretim elemanlarına ve öğretmenlere ödüller vermek;</a:t>
            </a:r>
          </a:p>
          <a:p>
            <a:r>
              <a:rPr lang="tr-TR" sz="6400" dirty="0" smtClean="0"/>
              <a:t/>
            </a:r>
            <a:br>
              <a:rPr lang="tr-TR" sz="6400" dirty="0" smtClean="0"/>
            </a:br>
            <a:r>
              <a:rPr lang="tr-TR" sz="6400" dirty="0" smtClean="0"/>
              <a:t>d) Ana dil olarak Türkçenin eğitimini ve öğretimi konusunda programlar hazırlayıp yöntemler geliştirmek, bu konu ile ilgili yurt içi ve yurt dışındaki çeşitli kurum ve kuruluşlarla koordineli çalışmalar yapmak;</a:t>
            </a:r>
          </a:p>
          <a:p>
            <a:r>
              <a:rPr lang="tr-TR" sz="6400" dirty="0" smtClean="0"/>
              <a:t/>
            </a:r>
            <a:br>
              <a:rPr lang="tr-TR" sz="6400"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256584"/>
          </a:xfrm>
        </p:spPr>
        <p:txBody>
          <a:bodyPr>
            <a:normAutofit fontScale="47500" lnSpcReduction="20000"/>
          </a:bodyPr>
          <a:lstStyle/>
          <a:p>
            <a:r>
              <a:rPr lang="tr-TR" sz="3400" dirty="0" smtClean="0"/>
              <a:t>e) Üniversitedeki Türk Dili ve Edebiyatı ile filoloji bölümlerinde uygulanan dil öğretimi metotlarını geliştirmek için çalışmalarda bulunmak;</a:t>
            </a:r>
          </a:p>
          <a:p>
            <a:r>
              <a:rPr lang="tr-TR" sz="3400" dirty="0" smtClean="0"/>
              <a:t/>
            </a:r>
            <a:br>
              <a:rPr lang="tr-TR" sz="3400" dirty="0" smtClean="0"/>
            </a:br>
            <a:r>
              <a:rPr lang="tr-TR" sz="3400" dirty="0" smtClean="0"/>
              <a:t>f) Turizm bakanlığı, Kültür Bakanlığı ve TRT vb. ilgili kuruluşlarla işbirliği yapmak, Türkçeyi öğreten ve Türkçeyi tanıtan film, videokaseti, bantlar hazırlamak kitaplar ve broşürler yayınlamak;</a:t>
            </a:r>
          </a:p>
          <a:p>
            <a:r>
              <a:rPr lang="tr-TR" sz="3400" dirty="0" smtClean="0"/>
              <a:t/>
            </a:r>
            <a:br>
              <a:rPr lang="tr-TR" sz="3400" dirty="0" smtClean="0"/>
            </a:br>
            <a:r>
              <a:rPr lang="tr-TR" sz="3400" dirty="0" smtClean="0"/>
              <a:t>g) Üniversitelerdeki Türk Dili ve Edebiyatı bölümleri ile benzer birimlerin son sınıf öğrencilerine ve mezunlara mesleki tecrübeye yönelik eğitim programları düzenlemek;</a:t>
            </a:r>
          </a:p>
          <a:p>
            <a:r>
              <a:rPr lang="tr-TR" sz="3400" dirty="0" smtClean="0"/>
              <a:t> </a:t>
            </a:r>
          </a:p>
          <a:p>
            <a:r>
              <a:rPr lang="tr-TR" sz="3400" dirty="0" smtClean="0"/>
              <a:t> h) Türk dili öğretiminin daha verimli hale getirilebilme için Türkçe ile yabancı diller arasında karşılaştırmalı çalışmalarda bulunmak;</a:t>
            </a:r>
          </a:p>
          <a:p>
            <a:r>
              <a:rPr lang="tr-TR" sz="3400" dirty="0" smtClean="0"/>
              <a:t/>
            </a:r>
            <a:br>
              <a:rPr lang="tr-TR" sz="3400" dirty="0" smtClean="0"/>
            </a:br>
            <a:r>
              <a:rPr lang="tr-TR" sz="3400" dirty="0" smtClean="0"/>
              <a:t>ı) Dil öğretimi metotlarıyla ilgili araştırma, inceleme ve uygulamalar yapmak;</a:t>
            </a:r>
          </a:p>
          <a:p>
            <a:r>
              <a:rPr lang="tr-TR" sz="3400" dirty="0" smtClean="0"/>
              <a:t/>
            </a:r>
            <a:br>
              <a:rPr lang="tr-TR" sz="3400" dirty="0" smtClean="0"/>
            </a:br>
            <a:r>
              <a:rPr lang="tr-TR" sz="3400" dirty="0" smtClean="0"/>
              <a:t>i) Yurt dışında yaşayan Türk çocuklarına, Türk dilini gereği kadar öğrenebilmeleri için kısa süreli uyum kursları düzenlemek;</a:t>
            </a:r>
          </a:p>
          <a:p>
            <a:r>
              <a:rPr lang="tr-TR" sz="3400" dirty="0" smtClean="0"/>
              <a:t>j) Bilimsel çalışmaları desteklemek amacıyla çeşitli dillerde çeviriler yapmak;</a:t>
            </a:r>
          </a:p>
          <a:p>
            <a:r>
              <a:rPr lang="tr-TR" sz="3400" dirty="0" smtClean="0"/>
              <a:t>k) Dil sınavları düzenlemek;</a:t>
            </a:r>
          </a:p>
          <a:p>
            <a:r>
              <a:rPr lang="tr-TR" sz="3400" dirty="0" smtClean="0"/>
              <a:t>l) İlk ve orta öğretim öğrencilerinin yabancı dillerini geliştirmeye yönelik sosyal ve kültürel destekli kurslar açmak.</a:t>
            </a:r>
          </a:p>
          <a:p>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354</Words>
  <Application>Microsoft Office PowerPoint</Application>
  <PresentationFormat>Ekran Gösterisi (4:3)</PresentationFormat>
  <Paragraphs>62</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Slayt 1</vt:lpstr>
      <vt:lpstr>Slayt 2</vt:lpstr>
      <vt:lpstr>Slayt 3</vt:lpstr>
      <vt:lpstr>Slayt 4</vt:lpstr>
      <vt:lpstr>Slayt 5</vt:lpstr>
      <vt:lpstr>Örgüt Yapısı Türkçe Öğretimi Uygulama ve Araştırma Merkezi Müdürlüğünde örgüt yapısı aşağıdaki tabloda belirtildiği gibidir.</vt:lpstr>
      <vt:lpstr>Türkçe Öğretimi Uygulama ve Araştırma Merkezi Müdürlüğü  Yönetim Kurulu Üyeleri </vt:lpstr>
      <vt:lpstr>Birim Amaç ve Hedefleri  </vt:lpstr>
      <vt:lpstr>Slayt 9</vt:lpstr>
      <vt:lpstr>          İdareye İlişkin Bilgiler </vt:lpstr>
      <vt:lpstr>Eğitim Alanları, Derslikler ve Ofisler TÖMER’de Türkçe öğrenimi gören yabancı uyruklu öğrencilere ait dersliklere ait bilgiler aşağıdaki tabloda verilmiştir</vt:lpstr>
      <vt:lpstr>Slayt 12</vt:lpstr>
      <vt:lpstr>Eğitim Hizmetleri </vt:lpstr>
      <vt:lpstr>SİİRT ÜNİVERSİTESİ TÖMER  KURSU ÜCRET TABLOSU</vt:lpstr>
      <vt:lpstr>Harran Üniversitesi TÖMER Kurs Ücreti Harran TÖMER'de 1 saatlik ders ücreti 3,75 TL  +KDV'dir. </vt:lpstr>
      <vt:lpstr>ETKİNLİKLER/KONFERANSLAR </vt:lpstr>
      <vt:lpstr>Slayt 17</vt:lpstr>
      <vt:lpstr>Slayt 18</vt:lpstr>
      <vt:lpstr>Slayt 19</vt:lpstr>
      <vt:lpstr>Piknik Etkinliği Müdürlüğümüze bağlı olarak  Türkçe dersi gören yabancı uyruklu öğrencilerle sosyal etkinlik kapsamında piknik düzenlendi. Yapılan piknik ile öğrencilerle keyifli  zaman geçirilerek, ilimizin güzellikleri tanıtılmış oldu</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bil</cp:lastModifiedBy>
  <cp:revision>12</cp:revision>
  <dcterms:created xsi:type="dcterms:W3CDTF">2017-04-27T10:38:49Z</dcterms:created>
  <dcterms:modified xsi:type="dcterms:W3CDTF">2018-06-06T08:43:21Z</dcterms:modified>
</cp:coreProperties>
</file>