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4" r:id="rId4"/>
    <p:sldId id="263" r:id="rId5"/>
    <p:sldId id="262" r:id="rId6"/>
    <p:sldId id="261" r:id="rId7"/>
    <p:sldId id="260" r:id="rId8"/>
    <p:sldId id="259" r:id="rId9"/>
    <p:sldId id="258" r:id="rId10"/>
    <p:sldId id="257" r:id="rId11"/>
    <p:sldId id="268" r:id="rId12"/>
    <p:sldId id="266" r:id="rId13"/>
    <p:sldId id="267"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29" autoAdjust="0"/>
  </p:normalViewPr>
  <p:slideViewPr>
    <p:cSldViewPr>
      <p:cViewPr varScale="1">
        <p:scale>
          <a:sx n="96" d="100"/>
          <a:sy n="96" d="100"/>
        </p:scale>
        <p:origin x="-4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518E01-5156-4899-A0F5-A696877D8BF7}" type="doc">
      <dgm:prSet loTypeId="urn:microsoft.com/office/officeart/2005/8/layout/orgChart1" loCatId="hierarchy" qsTypeId="urn:microsoft.com/office/officeart/2005/8/quickstyle/simple1" qsCatId="simple" csTypeId="urn:microsoft.com/office/officeart/2005/8/colors/accent1_2" csCatId="accent1" phldr="1"/>
      <dgm:spPr/>
    </dgm:pt>
    <dgm:pt modelId="{85B48EC9-0469-47EC-91E4-03BEC39A9DE8}">
      <dgm:prSet custT="1"/>
      <dgm:spPr>
        <a:xfrm>
          <a:off x="1941202" y="1540019"/>
          <a:ext cx="1603995" cy="801997"/>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sz="1400" dirty="0" smtClean="0">
              <a:solidFill>
                <a:sysClr val="window" lastClr="FFFFFF"/>
              </a:solidFill>
              <a:latin typeface="Calibri"/>
              <a:ea typeface="+mn-ea"/>
              <a:cs typeface="+mn-cs"/>
            </a:rPr>
            <a:t>ÖĞRENCİ İŞLERİ BİRİMİ</a:t>
          </a:r>
        </a:p>
        <a:p>
          <a:r>
            <a:rPr lang="tr-TR" sz="1400" dirty="0" smtClean="0">
              <a:solidFill>
                <a:sysClr val="window" lastClr="FFFFFF"/>
              </a:solidFill>
              <a:latin typeface="Calibri"/>
              <a:ea typeface="+mn-ea"/>
              <a:cs typeface="+mn-cs"/>
            </a:rPr>
            <a:t>Memur Aynur BAĞÇECİ</a:t>
          </a:r>
        </a:p>
      </dgm:t>
    </dgm:pt>
    <dgm:pt modelId="{C714B716-EBED-41E2-A331-BE9CEFB67256}" type="sibTrans" cxnId="{176CCB88-7C27-4F8A-904F-4C2FACC02FB3}">
      <dgm:prSet/>
      <dgm:spPr/>
      <dgm:t>
        <a:bodyPr/>
        <a:lstStyle/>
        <a:p>
          <a:endParaRPr lang="tr-TR"/>
        </a:p>
      </dgm:t>
    </dgm:pt>
    <dgm:pt modelId="{B509674C-7BEC-435A-9CCC-523C72058A87}" type="parTrans" cxnId="{176CCB88-7C27-4F8A-904F-4C2FACC02FB3}">
      <dgm:prSet/>
      <dgm:spPr>
        <a:xfrm>
          <a:off x="2697480" y="1203180"/>
          <a:ext cx="91440" cy="336838"/>
        </a:xfrm>
        <a:noFill/>
        <a:ln w="25400" cap="flat" cmpd="sng" algn="ctr">
          <a:solidFill>
            <a:srgbClr val="4F81BD">
              <a:shade val="60000"/>
              <a:hueOff val="0"/>
              <a:satOff val="0"/>
              <a:lumOff val="0"/>
              <a:alphaOff val="0"/>
            </a:srgbClr>
          </a:solidFill>
          <a:prstDash val="solid"/>
        </a:ln>
        <a:effectLst/>
      </dgm:spPr>
      <dgm:t>
        <a:bodyPr/>
        <a:lstStyle/>
        <a:p>
          <a:endParaRPr lang="tr-TR"/>
        </a:p>
      </dgm:t>
    </dgm:pt>
    <dgm:pt modelId="{1C6E5C45-C75F-49FA-8316-4DB6B0FECA58}">
      <dgm:prSet custT="1"/>
      <dgm:spPr>
        <a:xfrm>
          <a:off x="1941202" y="401182"/>
          <a:ext cx="1603995" cy="801997"/>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sz="1400" dirty="0" smtClean="0">
              <a:solidFill>
                <a:sysClr val="window" lastClr="FFFFFF"/>
              </a:solidFill>
              <a:latin typeface="Calibri"/>
              <a:ea typeface="+mn-ea"/>
              <a:cs typeface="+mn-cs"/>
            </a:rPr>
            <a:t> MÜDÜR </a:t>
          </a:r>
        </a:p>
        <a:p>
          <a:r>
            <a:rPr lang="tr-TR" sz="1400" dirty="0" smtClean="0">
              <a:solidFill>
                <a:sysClr val="window" lastClr="FFFFFF"/>
              </a:solidFill>
              <a:latin typeface="Calibri"/>
              <a:ea typeface="+mn-ea"/>
              <a:cs typeface="+mn-cs"/>
            </a:rPr>
            <a:t>Yrd.</a:t>
          </a:r>
          <a:r>
            <a:rPr lang="tr-TR" sz="1400" dirty="0" err="1" smtClean="0">
              <a:solidFill>
                <a:sysClr val="window" lastClr="FFFFFF"/>
              </a:solidFill>
              <a:latin typeface="Calibri"/>
              <a:ea typeface="+mn-ea"/>
              <a:cs typeface="+mn-cs"/>
            </a:rPr>
            <a:t>Doç.Dr</a:t>
          </a:r>
          <a:r>
            <a:rPr lang="tr-TR" sz="1400" dirty="0" smtClean="0">
              <a:solidFill>
                <a:sysClr val="window" lastClr="FFFFFF"/>
              </a:solidFill>
              <a:latin typeface="Calibri"/>
              <a:ea typeface="+mn-ea"/>
              <a:cs typeface="+mn-cs"/>
            </a:rPr>
            <a:t>. Yılmaz AKDEMİR </a:t>
          </a:r>
        </a:p>
      </dgm:t>
    </dgm:pt>
    <dgm:pt modelId="{E64A98DA-9F1A-4890-A9B1-DA5BA5E1831A}" type="sibTrans" cxnId="{AEB7FC14-1EB0-43C7-8121-FF3B24DFE96C}">
      <dgm:prSet/>
      <dgm:spPr/>
      <dgm:t>
        <a:bodyPr/>
        <a:lstStyle/>
        <a:p>
          <a:endParaRPr lang="tr-TR"/>
        </a:p>
      </dgm:t>
    </dgm:pt>
    <dgm:pt modelId="{09EC9ABF-79DD-4954-A49F-BF44ADB0B1D1}" type="parTrans" cxnId="{AEB7FC14-1EB0-43C7-8121-FF3B24DFE96C}">
      <dgm:prSet/>
      <dgm:spPr/>
      <dgm:t>
        <a:bodyPr/>
        <a:lstStyle/>
        <a:p>
          <a:endParaRPr lang="tr-TR"/>
        </a:p>
      </dgm:t>
    </dgm:pt>
    <dgm:pt modelId="{8E70F317-5F13-408F-B7E8-132F8979E0FD}" type="pres">
      <dgm:prSet presAssocID="{5D518E01-5156-4899-A0F5-A696877D8BF7}" presName="hierChild1" presStyleCnt="0">
        <dgm:presLayoutVars>
          <dgm:orgChart val="1"/>
          <dgm:chPref val="1"/>
          <dgm:dir/>
          <dgm:animOne val="branch"/>
          <dgm:animLvl val="lvl"/>
          <dgm:resizeHandles/>
        </dgm:presLayoutVars>
      </dgm:prSet>
      <dgm:spPr/>
    </dgm:pt>
    <dgm:pt modelId="{AB44116C-E07E-401C-97A8-DFA4535BF0F5}" type="pres">
      <dgm:prSet presAssocID="{1C6E5C45-C75F-49FA-8316-4DB6B0FECA58}" presName="hierRoot1" presStyleCnt="0">
        <dgm:presLayoutVars>
          <dgm:hierBranch/>
        </dgm:presLayoutVars>
      </dgm:prSet>
      <dgm:spPr/>
    </dgm:pt>
    <dgm:pt modelId="{73B2B20C-9861-4CD4-81F0-9A28213646D0}" type="pres">
      <dgm:prSet presAssocID="{1C6E5C45-C75F-49FA-8316-4DB6B0FECA58}" presName="rootComposite1" presStyleCnt="0"/>
      <dgm:spPr/>
    </dgm:pt>
    <dgm:pt modelId="{C32FE16C-B92D-432A-B9A8-22B049955816}" type="pres">
      <dgm:prSet presAssocID="{1C6E5C45-C75F-49FA-8316-4DB6B0FECA58}" presName="rootText1" presStyleLbl="node0" presStyleIdx="0" presStyleCnt="1" custScaleX="81919" custScaleY="67676">
        <dgm:presLayoutVars>
          <dgm:chPref val="3"/>
        </dgm:presLayoutVars>
      </dgm:prSet>
      <dgm:spPr>
        <a:prstGeom prst="rect">
          <a:avLst/>
        </a:prstGeom>
      </dgm:spPr>
      <dgm:t>
        <a:bodyPr/>
        <a:lstStyle/>
        <a:p>
          <a:endParaRPr lang="tr-TR"/>
        </a:p>
      </dgm:t>
    </dgm:pt>
    <dgm:pt modelId="{E79FBCA0-BCED-400C-9E2F-E3D5A412B7E8}" type="pres">
      <dgm:prSet presAssocID="{1C6E5C45-C75F-49FA-8316-4DB6B0FECA58}" presName="rootConnector1" presStyleLbl="node1" presStyleIdx="0" presStyleCnt="0"/>
      <dgm:spPr/>
      <dgm:t>
        <a:bodyPr/>
        <a:lstStyle/>
        <a:p>
          <a:endParaRPr lang="tr-TR"/>
        </a:p>
      </dgm:t>
    </dgm:pt>
    <dgm:pt modelId="{250DE45B-0DB4-4DC2-90E1-78231E6AFBCB}" type="pres">
      <dgm:prSet presAssocID="{1C6E5C45-C75F-49FA-8316-4DB6B0FECA58}" presName="hierChild2" presStyleCnt="0"/>
      <dgm:spPr/>
    </dgm:pt>
    <dgm:pt modelId="{E0E1675C-A38F-47AE-9A4A-75C3ED5DBE6A}" type="pres">
      <dgm:prSet presAssocID="{B509674C-7BEC-435A-9CCC-523C72058A87}" presName="Name35" presStyleLbl="parChTrans1D2" presStyleIdx="0" presStyleCnt="1"/>
      <dgm:spPr>
        <a:custGeom>
          <a:avLst/>
          <a:gdLst/>
          <a:ahLst/>
          <a:cxnLst/>
          <a:rect l="0" t="0" r="0" b="0"/>
          <a:pathLst>
            <a:path>
              <a:moveTo>
                <a:pt x="45720" y="0"/>
              </a:moveTo>
              <a:lnTo>
                <a:pt x="45720" y="336838"/>
              </a:lnTo>
            </a:path>
          </a:pathLst>
        </a:custGeom>
      </dgm:spPr>
      <dgm:t>
        <a:bodyPr/>
        <a:lstStyle/>
        <a:p>
          <a:endParaRPr lang="tr-TR"/>
        </a:p>
      </dgm:t>
    </dgm:pt>
    <dgm:pt modelId="{4FC215BD-D4C6-4134-A6CE-28F5B5C7AF32}" type="pres">
      <dgm:prSet presAssocID="{85B48EC9-0469-47EC-91E4-03BEC39A9DE8}" presName="hierRoot2" presStyleCnt="0">
        <dgm:presLayoutVars>
          <dgm:hierBranch/>
        </dgm:presLayoutVars>
      </dgm:prSet>
      <dgm:spPr/>
    </dgm:pt>
    <dgm:pt modelId="{8049D8B3-AC6B-4843-B1FA-8F2AED6E217F}" type="pres">
      <dgm:prSet presAssocID="{85B48EC9-0469-47EC-91E4-03BEC39A9DE8}" presName="rootComposite" presStyleCnt="0"/>
      <dgm:spPr/>
    </dgm:pt>
    <dgm:pt modelId="{991B9AAC-0751-4B0A-97B4-C8BCA1C70042}" type="pres">
      <dgm:prSet presAssocID="{85B48EC9-0469-47EC-91E4-03BEC39A9DE8}" presName="rootText" presStyleLbl="node2" presStyleIdx="0" presStyleCnt="1" custScaleX="104547" custScaleY="77414" custLinFactNeighborX="238" custLinFactNeighborY="-599">
        <dgm:presLayoutVars>
          <dgm:chPref val="3"/>
        </dgm:presLayoutVars>
      </dgm:prSet>
      <dgm:spPr>
        <a:prstGeom prst="rect">
          <a:avLst/>
        </a:prstGeom>
      </dgm:spPr>
      <dgm:t>
        <a:bodyPr/>
        <a:lstStyle/>
        <a:p>
          <a:endParaRPr lang="tr-TR"/>
        </a:p>
      </dgm:t>
    </dgm:pt>
    <dgm:pt modelId="{392F2348-0FD0-46DC-AAA5-0858EDA62365}" type="pres">
      <dgm:prSet presAssocID="{85B48EC9-0469-47EC-91E4-03BEC39A9DE8}" presName="rootConnector" presStyleLbl="node2" presStyleIdx="0" presStyleCnt="1"/>
      <dgm:spPr/>
      <dgm:t>
        <a:bodyPr/>
        <a:lstStyle/>
        <a:p>
          <a:endParaRPr lang="tr-TR"/>
        </a:p>
      </dgm:t>
    </dgm:pt>
    <dgm:pt modelId="{841E27EA-AA2B-44E8-8BD0-1759E5EAED0A}" type="pres">
      <dgm:prSet presAssocID="{85B48EC9-0469-47EC-91E4-03BEC39A9DE8}" presName="hierChild4" presStyleCnt="0"/>
      <dgm:spPr/>
    </dgm:pt>
    <dgm:pt modelId="{52746785-0539-41FE-8F9D-38F66E94C759}" type="pres">
      <dgm:prSet presAssocID="{85B48EC9-0469-47EC-91E4-03BEC39A9DE8}" presName="hierChild5" presStyleCnt="0"/>
      <dgm:spPr/>
    </dgm:pt>
    <dgm:pt modelId="{7046619C-A154-449C-9ABB-E782B199F0CA}" type="pres">
      <dgm:prSet presAssocID="{1C6E5C45-C75F-49FA-8316-4DB6B0FECA58}" presName="hierChild3" presStyleCnt="0"/>
      <dgm:spPr/>
    </dgm:pt>
  </dgm:ptLst>
  <dgm:cxnLst>
    <dgm:cxn modelId="{13B76DCD-4194-412E-B97A-BE2234948E38}" type="presOf" srcId="{1C6E5C45-C75F-49FA-8316-4DB6B0FECA58}" destId="{C32FE16C-B92D-432A-B9A8-22B049955816}" srcOrd="0" destOrd="0" presId="urn:microsoft.com/office/officeart/2005/8/layout/orgChart1"/>
    <dgm:cxn modelId="{F83592F2-1970-45D1-8435-CE924D6DCEF9}" type="presOf" srcId="{85B48EC9-0469-47EC-91E4-03BEC39A9DE8}" destId="{392F2348-0FD0-46DC-AAA5-0858EDA62365}" srcOrd="1" destOrd="0" presId="urn:microsoft.com/office/officeart/2005/8/layout/orgChart1"/>
    <dgm:cxn modelId="{BAAA06CC-3846-4906-B39E-7E1CCBB395C0}" type="presOf" srcId="{85B48EC9-0469-47EC-91E4-03BEC39A9DE8}" destId="{991B9AAC-0751-4B0A-97B4-C8BCA1C70042}" srcOrd="0" destOrd="0" presId="urn:microsoft.com/office/officeart/2005/8/layout/orgChart1"/>
    <dgm:cxn modelId="{AEB7FC14-1EB0-43C7-8121-FF3B24DFE96C}" srcId="{5D518E01-5156-4899-A0F5-A696877D8BF7}" destId="{1C6E5C45-C75F-49FA-8316-4DB6B0FECA58}" srcOrd="0" destOrd="0" parTransId="{09EC9ABF-79DD-4954-A49F-BF44ADB0B1D1}" sibTransId="{E64A98DA-9F1A-4890-A9B1-DA5BA5E1831A}"/>
    <dgm:cxn modelId="{AB3A93E7-55C0-4E92-8F7C-B74E7BF40681}" type="presOf" srcId="{B509674C-7BEC-435A-9CCC-523C72058A87}" destId="{E0E1675C-A38F-47AE-9A4A-75C3ED5DBE6A}" srcOrd="0" destOrd="0" presId="urn:microsoft.com/office/officeart/2005/8/layout/orgChart1"/>
    <dgm:cxn modelId="{176CCB88-7C27-4F8A-904F-4C2FACC02FB3}" srcId="{1C6E5C45-C75F-49FA-8316-4DB6B0FECA58}" destId="{85B48EC9-0469-47EC-91E4-03BEC39A9DE8}" srcOrd="0" destOrd="0" parTransId="{B509674C-7BEC-435A-9CCC-523C72058A87}" sibTransId="{C714B716-EBED-41E2-A331-BE9CEFB67256}"/>
    <dgm:cxn modelId="{BA021AA7-56E3-4E4D-93C1-F98B99EDF447}" type="presOf" srcId="{1C6E5C45-C75F-49FA-8316-4DB6B0FECA58}" destId="{E79FBCA0-BCED-400C-9E2F-E3D5A412B7E8}" srcOrd="1" destOrd="0" presId="urn:microsoft.com/office/officeart/2005/8/layout/orgChart1"/>
    <dgm:cxn modelId="{BECDBE9B-6EFA-426C-8C72-A6171AE87E64}" type="presOf" srcId="{5D518E01-5156-4899-A0F5-A696877D8BF7}" destId="{8E70F317-5F13-408F-B7E8-132F8979E0FD}" srcOrd="0" destOrd="0" presId="urn:microsoft.com/office/officeart/2005/8/layout/orgChart1"/>
    <dgm:cxn modelId="{C042561C-F3F3-4383-AF65-931883391801}" type="presParOf" srcId="{8E70F317-5F13-408F-B7E8-132F8979E0FD}" destId="{AB44116C-E07E-401C-97A8-DFA4535BF0F5}" srcOrd="0" destOrd="0" presId="urn:microsoft.com/office/officeart/2005/8/layout/orgChart1"/>
    <dgm:cxn modelId="{F52EE310-6D3A-4D2C-9ADB-9F47C5CAD018}" type="presParOf" srcId="{AB44116C-E07E-401C-97A8-DFA4535BF0F5}" destId="{73B2B20C-9861-4CD4-81F0-9A28213646D0}" srcOrd="0" destOrd="0" presId="urn:microsoft.com/office/officeart/2005/8/layout/orgChart1"/>
    <dgm:cxn modelId="{BA1BC45C-F01E-4191-94EA-3E682D78EC7A}" type="presParOf" srcId="{73B2B20C-9861-4CD4-81F0-9A28213646D0}" destId="{C32FE16C-B92D-432A-B9A8-22B049955816}" srcOrd="0" destOrd="0" presId="urn:microsoft.com/office/officeart/2005/8/layout/orgChart1"/>
    <dgm:cxn modelId="{0530B368-12C8-4EE4-89DA-E68D84FC6A2A}" type="presParOf" srcId="{73B2B20C-9861-4CD4-81F0-9A28213646D0}" destId="{E79FBCA0-BCED-400C-9E2F-E3D5A412B7E8}" srcOrd="1" destOrd="0" presId="urn:microsoft.com/office/officeart/2005/8/layout/orgChart1"/>
    <dgm:cxn modelId="{0AEF7E3C-5D09-4F26-BC35-111635661053}" type="presParOf" srcId="{AB44116C-E07E-401C-97A8-DFA4535BF0F5}" destId="{250DE45B-0DB4-4DC2-90E1-78231E6AFBCB}" srcOrd="1" destOrd="0" presId="urn:microsoft.com/office/officeart/2005/8/layout/orgChart1"/>
    <dgm:cxn modelId="{7AEA987D-63E3-44AE-8429-2FF3C9FFCFD9}" type="presParOf" srcId="{250DE45B-0DB4-4DC2-90E1-78231E6AFBCB}" destId="{E0E1675C-A38F-47AE-9A4A-75C3ED5DBE6A}" srcOrd="0" destOrd="0" presId="urn:microsoft.com/office/officeart/2005/8/layout/orgChart1"/>
    <dgm:cxn modelId="{4DC27715-44C6-4F58-BB29-4B2497434170}" type="presParOf" srcId="{250DE45B-0DB4-4DC2-90E1-78231E6AFBCB}" destId="{4FC215BD-D4C6-4134-A6CE-28F5B5C7AF32}" srcOrd="1" destOrd="0" presId="urn:microsoft.com/office/officeart/2005/8/layout/orgChart1"/>
    <dgm:cxn modelId="{622D0170-5A36-4E32-8544-558A3015C771}" type="presParOf" srcId="{4FC215BD-D4C6-4134-A6CE-28F5B5C7AF32}" destId="{8049D8B3-AC6B-4843-B1FA-8F2AED6E217F}" srcOrd="0" destOrd="0" presId="urn:microsoft.com/office/officeart/2005/8/layout/orgChart1"/>
    <dgm:cxn modelId="{8AEE1CD9-E214-4A69-8A2E-EEFB3265C80E}" type="presParOf" srcId="{8049D8B3-AC6B-4843-B1FA-8F2AED6E217F}" destId="{991B9AAC-0751-4B0A-97B4-C8BCA1C70042}" srcOrd="0" destOrd="0" presId="urn:microsoft.com/office/officeart/2005/8/layout/orgChart1"/>
    <dgm:cxn modelId="{E4A74603-7464-4A8F-9639-FCCF9FACA428}" type="presParOf" srcId="{8049D8B3-AC6B-4843-B1FA-8F2AED6E217F}" destId="{392F2348-0FD0-46DC-AAA5-0858EDA62365}" srcOrd="1" destOrd="0" presId="urn:microsoft.com/office/officeart/2005/8/layout/orgChart1"/>
    <dgm:cxn modelId="{5B7C7D05-D780-4B57-A52D-7F909B3B2A7E}" type="presParOf" srcId="{4FC215BD-D4C6-4134-A6CE-28F5B5C7AF32}" destId="{841E27EA-AA2B-44E8-8BD0-1759E5EAED0A}" srcOrd="1" destOrd="0" presId="urn:microsoft.com/office/officeart/2005/8/layout/orgChart1"/>
    <dgm:cxn modelId="{B278CDC9-2713-4742-AB43-A2572819F7A5}" type="presParOf" srcId="{4FC215BD-D4C6-4134-A6CE-28F5B5C7AF32}" destId="{52746785-0539-41FE-8F9D-38F66E94C759}" srcOrd="2" destOrd="0" presId="urn:microsoft.com/office/officeart/2005/8/layout/orgChart1"/>
    <dgm:cxn modelId="{E6DFF2A7-0A6F-4672-8D0B-96E5B0CEBF57}" type="presParOf" srcId="{AB44116C-E07E-401C-97A8-DFA4535BF0F5}" destId="{7046619C-A154-449C-9ABB-E782B199F0CA}"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0E1675C-A38F-47AE-9A4A-75C3ED5DBE6A}">
      <dsp:nvSpPr>
        <dsp:cNvPr id="0" name=""/>
        <dsp:cNvSpPr/>
      </dsp:nvSpPr>
      <dsp:spPr>
        <a:xfrm>
          <a:off x="4069079" y="938162"/>
          <a:ext cx="91440" cy="572916"/>
        </a:xfrm>
        <a:custGeom>
          <a:avLst/>
          <a:gdLst/>
          <a:ahLst/>
          <a:cxnLst/>
          <a:rect l="0" t="0" r="0" b="0"/>
          <a:pathLst>
            <a:path>
              <a:moveTo>
                <a:pt x="45720" y="0"/>
              </a:moveTo>
              <a:lnTo>
                <a:pt x="45720" y="336838"/>
              </a:lnTo>
            </a:path>
          </a:pathLst>
        </a:custGeom>
        <a:noFill/>
        <a:ln w="25400" cap="flat" cmpd="sng" algn="ctr">
          <a:solidFill>
            <a:srgbClr val="4F81BD">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C32FE16C-B92D-432A-B9A8-22B049955816}">
      <dsp:nvSpPr>
        <dsp:cNvPr id="0" name=""/>
        <dsp:cNvSpPr/>
      </dsp:nvSpPr>
      <dsp:spPr>
        <a:xfrm>
          <a:off x="2981186" y="1647"/>
          <a:ext cx="2267227" cy="936515"/>
        </a:xfrm>
        <a:prstGeom prst="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solidFill>
                <a:sysClr val="window" lastClr="FFFFFF"/>
              </a:solidFill>
              <a:latin typeface="Calibri"/>
              <a:ea typeface="+mn-ea"/>
              <a:cs typeface="+mn-cs"/>
            </a:rPr>
            <a:t> MÜDÜR </a:t>
          </a:r>
        </a:p>
        <a:p>
          <a:pPr lvl="0" algn="ctr" defTabSz="622300">
            <a:lnSpc>
              <a:spcPct val="90000"/>
            </a:lnSpc>
            <a:spcBef>
              <a:spcPct val="0"/>
            </a:spcBef>
            <a:spcAft>
              <a:spcPct val="35000"/>
            </a:spcAft>
          </a:pPr>
          <a:r>
            <a:rPr lang="tr-TR" sz="1400" kern="1200" dirty="0" smtClean="0">
              <a:solidFill>
                <a:sysClr val="window" lastClr="FFFFFF"/>
              </a:solidFill>
              <a:latin typeface="Calibri"/>
              <a:ea typeface="+mn-ea"/>
              <a:cs typeface="+mn-cs"/>
            </a:rPr>
            <a:t>Yrd.</a:t>
          </a:r>
          <a:r>
            <a:rPr lang="tr-TR" sz="1400" kern="1200" dirty="0" err="1" smtClean="0">
              <a:solidFill>
                <a:sysClr val="window" lastClr="FFFFFF"/>
              </a:solidFill>
              <a:latin typeface="Calibri"/>
              <a:ea typeface="+mn-ea"/>
              <a:cs typeface="+mn-cs"/>
            </a:rPr>
            <a:t>Doç.Dr</a:t>
          </a:r>
          <a:r>
            <a:rPr lang="tr-TR" sz="1400" kern="1200" dirty="0" smtClean="0">
              <a:solidFill>
                <a:sysClr val="window" lastClr="FFFFFF"/>
              </a:solidFill>
              <a:latin typeface="Calibri"/>
              <a:ea typeface="+mn-ea"/>
              <a:cs typeface="+mn-cs"/>
            </a:rPr>
            <a:t>. Yılmaz AKDEMİR </a:t>
          </a:r>
        </a:p>
      </dsp:txBody>
      <dsp:txXfrm>
        <a:off x="2981186" y="1647"/>
        <a:ext cx="2267227" cy="936515"/>
      </dsp:txXfrm>
    </dsp:sp>
    <dsp:sp modelId="{991B9AAC-0751-4B0A-97B4-C8BCA1C70042}">
      <dsp:nvSpPr>
        <dsp:cNvPr id="0" name=""/>
        <dsp:cNvSpPr/>
      </dsp:nvSpPr>
      <dsp:spPr>
        <a:xfrm>
          <a:off x="2674642" y="1511079"/>
          <a:ext cx="2893489" cy="1071272"/>
        </a:xfrm>
        <a:prstGeom prst="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solidFill>
                <a:sysClr val="window" lastClr="FFFFFF"/>
              </a:solidFill>
              <a:latin typeface="Calibri"/>
              <a:ea typeface="+mn-ea"/>
              <a:cs typeface="+mn-cs"/>
            </a:rPr>
            <a:t>ÖĞRENCİ İŞLERİ BİRİMİ</a:t>
          </a:r>
        </a:p>
        <a:p>
          <a:pPr lvl="0" algn="ctr" defTabSz="622300">
            <a:lnSpc>
              <a:spcPct val="90000"/>
            </a:lnSpc>
            <a:spcBef>
              <a:spcPct val="0"/>
            </a:spcBef>
            <a:spcAft>
              <a:spcPct val="35000"/>
            </a:spcAft>
          </a:pPr>
          <a:r>
            <a:rPr lang="tr-TR" sz="1400" kern="1200" dirty="0" smtClean="0">
              <a:solidFill>
                <a:sysClr val="window" lastClr="FFFFFF"/>
              </a:solidFill>
              <a:latin typeface="Calibri"/>
              <a:ea typeface="+mn-ea"/>
              <a:cs typeface="+mn-cs"/>
            </a:rPr>
            <a:t>Memur Aynur BAĞÇECİ</a:t>
          </a:r>
        </a:p>
      </dsp:txBody>
      <dsp:txXfrm>
        <a:off x="2674642" y="1511079"/>
        <a:ext cx="2893489" cy="107127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19DFEE6-2400-4CA8-837A-963ABC841030}"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27654E-2E60-4885-9EBD-BFC4B5DF223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19DFEE6-2400-4CA8-837A-963ABC841030}"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27654E-2E60-4885-9EBD-BFC4B5DF223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19DFEE6-2400-4CA8-837A-963ABC841030}"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27654E-2E60-4885-9EBD-BFC4B5DF223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19DFEE6-2400-4CA8-837A-963ABC841030}"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27654E-2E60-4885-9EBD-BFC4B5DF223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19DFEE6-2400-4CA8-837A-963ABC841030}" type="datetimeFigureOut">
              <a:rPr lang="tr-TR" smtClean="0"/>
              <a:pPr/>
              <a:t>06.06.2018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127654E-2E60-4885-9EBD-BFC4B5DF223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19DFEE6-2400-4CA8-837A-963ABC841030}" type="datetimeFigureOut">
              <a:rPr lang="tr-TR" smtClean="0"/>
              <a:pPr/>
              <a:t>06.06.2018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127654E-2E60-4885-9EBD-BFC4B5DF223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19DFEE6-2400-4CA8-837A-963ABC841030}" type="datetimeFigureOut">
              <a:rPr lang="tr-TR" smtClean="0"/>
              <a:pPr/>
              <a:t>06.06.2018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127654E-2E60-4885-9EBD-BFC4B5DF223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19DFEE6-2400-4CA8-837A-963ABC841030}" type="datetimeFigureOut">
              <a:rPr lang="tr-TR" smtClean="0"/>
              <a:pPr/>
              <a:t>06.06.2018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127654E-2E60-4885-9EBD-BFC4B5DF223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19DFEE6-2400-4CA8-837A-963ABC841030}" type="datetimeFigureOut">
              <a:rPr lang="tr-TR" smtClean="0"/>
              <a:pPr/>
              <a:t>06.06.2018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127654E-2E60-4885-9EBD-BFC4B5DF223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19DFEE6-2400-4CA8-837A-963ABC841030}" type="datetimeFigureOut">
              <a:rPr lang="tr-TR" smtClean="0"/>
              <a:pPr/>
              <a:t>06.06.2018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127654E-2E60-4885-9EBD-BFC4B5DF223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19DFEE6-2400-4CA8-837A-963ABC841030}" type="datetimeFigureOut">
              <a:rPr lang="tr-TR" smtClean="0"/>
              <a:pPr/>
              <a:t>06.06.2018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127654E-2E60-4885-9EBD-BFC4B5DF223F}"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DFEE6-2400-4CA8-837A-963ABC841030}" type="datetimeFigureOut">
              <a:rPr lang="tr-TR" smtClean="0"/>
              <a:pPr/>
              <a:t>06.06.2018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7654E-2E60-4885-9EBD-BFC4B5DF223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043608" y="3645024"/>
            <a:ext cx="6912768" cy="2232248"/>
          </a:xfrm>
        </p:spPr>
        <p:txBody>
          <a:bodyPr>
            <a:noAutofit/>
          </a:bodyPr>
          <a:lstStyle/>
          <a:p>
            <a:r>
              <a:rPr lang="tr-TR" sz="2000" b="1" dirty="0" smtClean="0">
                <a:solidFill>
                  <a:schemeClr val="tx1"/>
                </a:solidFill>
                <a:latin typeface="Times New Roman" pitchFamily="18" charset="0"/>
                <a:cs typeface="Times New Roman" pitchFamily="18" charset="0"/>
              </a:rPr>
              <a:t>T.C.</a:t>
            </a:r>
          </a:p>
          <a:p>
            <a:r>
              <a:rPr lang="tr-TR" sz="2000" b="1" dirty="0" smtClean="0">
                <a:solidFill>
                  <a:schemeClr val="tx1"/>
                </a:solidFill>
                <a:latin typeface="Times New Roman" pitchFamily="18" charset="0"/>
                <a:cs typeface="Times New Roman" pitchFamily="18" charset="0"/>
              </a:rPr>
              <a:t>SİİRT ÜNİVERSİTESİ</a:t>
            </a:r>
          </a:p>
          <a:p>
            <a:r>
              <a:rPr lang="tr-TR" sz="2000" b="1" dirty="0" smtClean="0">
                <a:solidFill>
                  <a:schemeClr val="tx1"/>
                </a:solidFill>
                <a:latin typeface="Times New Roman" pitchFamily="18" charset="0"/>
                <a:cs typeface="Times New Roman" pitchFamily="18" charset="0"/>
              </a:rPr>
              <a:t>Türkçe Öğretimi Uygulama ve Araştırma Merkezi Müdürlüğü</a:t>
            </a:r>
            <a:endParaRPr lang="tr-TR" sz="2000" dirty="0" smtClean="0">
              <a:solidFill>
                <a:schemeClr val="tx1"/>
              </a:solidFill>
              <a:latin typeface="Times New Roman" pitchFamily="18" charset="0"/>
              <a:cs typeface="Times New Roman" pitchFamily="18" charset="0"/>
            </a:endParaRPr>
          </a:p>
          <a:p>
            <a:r>
              <a:rPr lang="tr-TR" sz="2000" b="1" dirty="0" smtClean="0">
                <a:solidFill>
                  <a:schemeClr val="tx1"/>
                </a:solidFill>
                <a:latin typeface="Times New Roman" pitchFamily="18" charset="0"/>
                <a:cs typeface="Times New Roman" pitchFamily="18" charset="0"/>
              </a:rPr>
              <a:t>2015-2016 </a:t>
            </a:r>
            <a:r>
              <a:rPr lang="tr-TR" sz="2000" b="1" dirty="0">
                <a:solidFill>
                  <a:schemeClr val="tx1"/>
                </a:solidFill>
                <a:latin typeface="Times New Roman" pitchFamily="18" charset="0"/>
                <a:cs typeface="Times New Roman" pitchFamily="18" charset="0"/>
              </a:rPr>
              <a:t>Yılı </a:t>
            </a:r>
            <a:r>
              <a:rPr lang="tr-TR" sz="2000" b="1" dirty="0" smtClean="0">
                <a:solidFill>
                  <a:schemeClr val="tx1"/>
                </a:solidFill>
                <a:latin typeface="Times New Roman" pitchFamily="18" charset="0"/>
                <a:cs typeface="Times New Roman" pitchFamily="18" charset="0"/>
              </a:rPr>
              <a:t>Brifing</a:t>
            </a:r>
            <a:endParaRPr lang="tr-TR" sz="2000" dirty="0">
              <a:solidFill>
                <a:schemeClr val="tx1"/>
              </a:solidFill>
              <a:latin typeface="Times New Roman" pitchFamily="18" charset="0"/>
              <a:cs typeface="Times New Roman" pitchFamily="18" charset="0"/>
            </a:endParaRPr>
          </a:p>
        </p:txBody>
      </p:sp>
      <p:pic>
        <p:nvPicPr>
          <p:cNvPr id="5" name="4 İçerik Yer Tutucusu" descr="corelsarı"/>
          <p:cNvPicPr>
            <a:picLocks noGrp="1"/>
          </p:cNvPicPr>
          <p:nvPr>
            <p:ph idx="1"/>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rto="http://schemas.microsoft.com/office/word/2006/arto"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915816" y="908721"/>
            <a:ext cx="3096344" cy="252027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36712"/>
            <a:ext cx="8229600" cy="504056"/>
          </a:xfrm>
        </p:spPr>
        <p:txBody>
          <a:bodyPr>
            <a:normAutofit fontScale="90000"/>
          </a:bodyPr>
          <a:lstStyle/>
          <a:p>
            <a:r>
              <a:rPr lang="tr-TR" sz="2700" b="1" dirty="0" smtClean="0"/>
              <a:t>Birim Amaç ve Hedefleri </a:t>
            </a:r>
            <a:r>
              <a:rPr lang="tr-TR" dirty="0" smtClean="0"/>
              <a:t/>
            </a:r>
            <a:br>
              <a:rPr lang="tr-TR" dirty="0" smtClean="0"/>
            </a:br>
            <a:endParaRPr lang="tr-TR" dirty="0"/>
          </a:p>
        </p:txBody>
      </p:sp>
      <p:sp>
        <p:nvSpPr>
          <p:cNvPr id="3" name="2 İçerik Yer Tutucusu"/>
          <p:cNvSpPr>
            <a:spLocks noGrp="1"/>
          </p:cNvSpPr>
          <p:nvPr>
            <p:ph idx="1"/>
          </p:nvPr>
        </p:nvSpPr>
        <p:spPr>
          <a:xfrm>
            <a:off x="457200" y="1268760"/>
            <a:ext cx="8229600" cy="4857403"/>
          </a:xfrm>
        </p:spPr>
        <p:txBody>
          <a:bodyPr>
            <a:noAutofit/>
          </a:bodyPr>
          <a:lstStyle/>
          <a:p>
            <a:pPr algn="just">
              <a:buNone/>
            </a:pPr>
            <a:endParaRPr lang="tr-TR" sz="1400" dirty="0" smtClean="0">
              <a:latin typeface="Times New Roman" pitchFamily="18" charset="0"/>
              <a:cs typeface="Times New Roman" pitchFamily="18" charset="0"/>
            </a:endParaRPr>
          </a:p>
          <a:p>
            <a:pPr algn="just">
              <a:buNone/>
            </a:pPr>
            <a:r>
              <a:rPr lang="tr-TR" sz="1400" dirty="0" smtClean="0">
                <a:latin typeface="Times New Roman" pitchFamily="18" charset="0"/>
                <a:cs typeface="Times New Roman" pitchFamily="18" charset="0"/>
              </a:rPr>
              <a:t>        Merkezlerin bu bölümlerde yürütülen programların amaçladığı mesleklere yönelik hazırlayıcı ve destekleyici katkıları;</a:t>
            </a:r>
          </a:p>
          <a:p>
            <a:pPr algn="just"/>
            <a:r>
              <a:rPr lang="tr-TR" sz="1400" dirty="0" smtClean="0">
                <a:latin typeface="Times New Roman" pitchFamily="18" charset="0"/>
                <a:cs typeface="Times New Roman" pitchFamily="18" charset="0"/>
              </a:rPr>
              <a:t>Türkiye Cumhuriyeti Hükümeti’nin yaptığı ikili anlaşmalar çerçevesinde Dışişleri Bakanlığı, Milli Eğitim Bakanlığı, üniversitelerin ilgili birimleri ve diğer kamu kurum ve kuruluşları ile ortak dil eğitim-öğretimi, araştırma ve yayın faaliyetlerinde bulunmak;</a:t>
            </a:r>
          </a:p>
          <a:p>
            <a:pPr algn="just"/>
            <a:endParaRPr lang="tr-TR" sz="1400" dirty="0" smtClean="0">
              <a:latin typeface="Times New Roman" pitchFamily="18" charset="0"/>
              <a:cs typeface="Times New Roman" pitchFamily="18" charset="0"/>
            </a:endParaRPr>
          </a:p>
          <a:p>
            <a:pPr algn="just"/>
            <a:r>
              <a:rPr lang="tr-TR" sz="1400" dirty="0" smtClean="0">
                <a:latin typeface="Times New Roman" pitchFamily="18" charset="0"/>
                <a:cs typeface="Times New Roman" pitchFamily="18" charset="0"/>
              </a:rPr>
              <a:t>Milli Eğitim bakanlığı ve ilgili bakanlıklar tarafından yurt içinde ve yurt dışında Türkçeyi öğretmek üzere görevlendirilen öğretim elemanları ve öğretmenler için kurslar açmak, staj yaptırmak, görev yapacağı ülke ile ilgili tanıtıcı ve rehber yayınlar vermek;</a:t>
            </a:r>
          </a:p>
          <a:p>
            <a:pPr algn="just"/>
            <a:endParaRPr lang="tr-TR" sz="1400" dirty="0" smtClean="0">
              <a:latin typeface="Times New Roman" pitchFamily="18" charset="0"/>
              <a:cs typeface="Times New Roman" pitchFamily="18" charset="0"/>
            </a:endParaRPr>
          </a:p>
          <a:p>
            <a:pPr algn="just"/>
            <a:r>
              <a:rPr lang="tr-TR" sz="1400" dirty="0" smtClean="0">
                <a:latin typeface="Times New Roman" pitchFamily="18" charset="0"/>
                <a:cs typeface="Times New Roman" pitchFamily="18" charset="0"/>
              </a:rPr>
              <a:t>Türkçeyi daha iyi şekilde öğretmeyi, Türkçeyi ve Türk kültürünü güzel şekilde tanıtmayı teşvik amacıyla yurt içi ve yurt dışındaki öğretim elemanlarına ve öğretmenlere ödüller vermek;</a:t>
            </a:r>
          </a:p>
          <a:p>
            <a:pPr algn="just"/>
            <a:endParaRPr lang="tr-TR" sz="1400" dirty="0" smtClean="0">
              <a:latin typeface="Times New Roman" pitchFamily="18" charset="0"/>
              <a:cs typeface="Times New Roman" pitchFamily="18" charset="0"/>
            </a:endParaRPr>
          </a:p>
          <a:p>
            <a:pPr algn="just"/>
            <a:r>
              <a:rPr lang="tr-TR" sz="1400" dirty="0" smtClean="0">
                <a:latin typeface="Times New Roman" pitchFamily="18" charset="0"/>
                <a:cs typeface="Times New Roman" pitchFamily="18" charset="0"/>
              </a:rPr>
              <a:t>Ana dil olarak Türkçenin eğitimini ve öğretimi konusunda programlar hazırlayıp yöntemler geliştirmek, bu konu ile ilgili yurt içi ve yurt dışındaki çeşitli kurum ve kuruluşlarla koordineli çalışmalar yapmak;</a:t>
            </a:r>
          </a:p>
          <a:p>
            <a:pPr algn="just"/>
            <a:endParaRPr lang="tr-TR" sz="1400" dirty="0" smtClean="0">
              <a:latin typeface="Times New Roman" pitchFamily="18" charset="0"/>
              <a:cs typeface="Times New Roman" pitchFamily="18" charset="0"/>
            </a:endParaRPr>
          </a:p>
          <a:p>
            <a:pPr algn="just"/>
            <a:r>
              <a:rPr lang="tr-TR" sz="1400" dirty="0" smtClean="0">
                <a:latin typeface="Times New Roman" pitchFamily="18" charset="0"/>
                <a:cs typeface="Times New Roman" pitchFamily="18" charset="0"/>
              </a:rPr>
              <a:t>Üniversitedeki Türk Dili ve Edebiyatı ile filoloji bölümlerinde uygulanan dil öğretimi metotlarını geliştirmek için çalışmalarda bulunmak;</a:t>
            </a:r>
          </a:p>
          <a:p>
            <a:pPr algn="just"/>
            <a:endParaRPr lang="tr-TR" sz="1400" dirty="0" smtClean="0">
              <a:latin typeface="Times New Roman" pitchFamily="18" charset="0"/>
              <a:cs typeface="Times New Roman" pitchFamily="18" charset="0"/>
            </a:endParaRPr>
          </a:p>
          <a:p>
            <a:pPr algn="just"/>
            <a:endParaRPr lang="tr-TR" sz="1400" dirty="0" smtClean="0">
              <a:latin typeface="Times New Roman" pitchFamily="18" charset="0"/>
              <a:cs typeface="Times New Roman" pitchFamily="18" charset="0"/>
            </a:endParaRPr>
          </a:p>
          <a:p>
            <a:pPr algn="just"/>
            <a:endParaRPr lang="tr-TR" sz="1400" dirty="0" smtClean="0">
              <a:latin typeface="Times New Roman" pitchFamily="18" charset="0"/>
              <a:cs typeface="Times New Roman" pitchFamily="18" charset="0"/>
            </a:endParaRPr>
          </a:p>
          <a:p>
            <a:pPr algn="just"/>
            <a:endParaRPr lang="tr-TR" sz="1400" dirty="0" smtClean="0">
              <a:latin typeface="Times New Roman" pitchFamily="18" charset="0"/>
              <a:cs typeface="Times New Roman" pitchFamily="18" charset="0"/>
            </a:endParaRPr>
          </a:p>
          <a:p>
            <a:pPr algn="just"/>
            <a:endParaRPr lang="tr-TR" sz="1400" dirty="0" smtClean="0">
              <a:latin typeface="Times New Roman" pitchFamily="18" charset="0"/>
              <a:cs typeface="Times New Roman" pitchFamily="18" charset="0"/>
            </a:endParaRPr>
          </a:p>
          <a:p>
            <a:pPr algn="just"/>
            <a:endParaRPr lang="tr-TR" sz="1400" dirty="0" smtClean="0">
              <a:latin typeface="Times New Roman" pitchFamily="18" charset="0"/>
              <a:cs typeface="Times New Roman" pitchFamily="18" charset="0"/>
            </a:endParaRPr>
          </a:p>
          <a:p>
            <a:pPr algn="just"/>
            <a:r>
              <a:rPr lang="tr-TR" sz="1400" dirty="0" smtClean="0">
                <a:latin typeface="Times New Roman" pitchFamily="18" charset="0"/>
                <a:cs typeface="Times New Roman" pitchFamily="18" charset="0"/>
              </a:rPr>
              <a:t/>
            </a:r>
            <a:br>
              <a:rPr lang="tr-TR" sz="1400" dirty="0" smtClean="0">
                <a:latin typeface="Times New Roman" pitchFamily="18" charset="0"/>
                <a:cs typeface="Times New Roman" pitchFamily="18" charset="0"/>
              </a:rPr>
            </a:br>
            <a:r>
              <a:rPr lang="tr-TR" sz="1400" dirty="0" smtClean="0">
                <a:latin typeface="Times New Roman" pitchFamily="18" charset="0"/>
                <a:cs typeface="Times New Roman" pitchFamily="18" charset="0"/>
              </a:rPr>
              <a:t>e</a:t>
            </a:r>
            <a:endParaRPr lang="tr-TR" sz="1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lstStyle/>
          <a:p>
            <a:endParaRPr lang="tr-TR" dirty="0"/>
          </a:p>
        </p:txBody>
      </p:sp>
      <p:sp>
        <p:nvSpPr>
          <p:cNvPr id="3" name="2 İçerik Yer Tutucusu"/>
          <p:cNvSpPr>
            <a:spLocks noGrp="1"/>
          </p:cNvSpPr>
          <p:nvPr>
            <p:ph idx="1"/>
          </p:nvPr>
        </p:nvSpPr>
        <p:spPr>
          <a:xfrm>
            <a:off x="395536" y="1340768"/>
            <a:ext cx="8229600" cy="4785395"/>
          </a:xfrm>
        </p:spPr>
        <p:txBody>
          <a:bodyPr>
            <a:normAutofit fontScale="40000" lnSpcReduction="20000"/>
          </a:bodyPr>
          <a:lstStyle/>
          <a:p>
            <a:r>
              <a:rPr lang="tr-TR" sz="3400" dirty="0" smtClean="0">
                <a:latin typeface="Times New Roman" pitchFamily="18" charset="0"/>
                <a:cs typeface="Times New Roman" pitchFamily="18" charset="0"/>
              </a:rPr>
              <a:t>Turizm bakanlığı, Kültür Bakanlığı ve TRT vb. ilgili kuruluşlarla işbirliği yapmak, Türkçeyi öğreten ve Türkçeyi tanıtan film, videokaseti, bantlar hazırlamak kitaplar ve broşürler yayınlamak;</a:t>
            </a:r>
          </a:p>
          <a:p>
            <a:endParaRPr lang="tr-TR" sz="3400" dirty="0" smtClean="0">
              <a:latin typeface="Times New Roman" pitchFamily="18" charset="0"/>
              <a:cs typeface="Times New Roman" pitchFamily="18" charset="0"/>
            </a:endParaRPr>
          </a:p>
          <a:p>
            <a:r>
              <a:rPr lang="tr-TR" sz="3400" dirty="0" smtClean="0">
                <a:latin typeface="Times New Roman" pitchFamily="18" charset="0"/>
                <a:cs typeface="Times New Roman" pitchFamily="18" charset="0"/>
              </a:rPr>
              <a:t> Üniversitelerdeki Türk Dili ve Edebiyatı bölümleri ile benzer birimlerin son sınıf öğrencilerine ve mezunlara mesleki tecrübeye yönelik eğitim programları düzenlemek;</a:t>
            </a:r>
          </a:p>
          <a:p>
            <a:endParaRPr lang="tr-TR" sz="3400" dirty="0" smtClean="0">
              <a:latin typeface="Times New Roman" pitchFamily="18" charset="0"/>
              <a:cs typeface="Times New Roman" pitchFamily="18" charset="0"/>
            </a:endParaRPr>
          </a:p>
          <a:p>
            <a:r>
              <a:rPr lang="tr-TR" sz="3400" dirty="0" smtClean="0">
                <a:latin typeface="Times New Roman" pitchFamily="18" charset="0"/>
                <a:cs typeface="Times New Roman" pitchFamily="18" charset="0"/>
              </a:rPr>
              <a:t>Türk dili öğretiminin daha verimli hale getirilebilme için Türkçe ile yabancı diller arasında karşılaştırmalı çalışmalarda bulunmak;</a:t>
            </a:r>
          </a:p>
          <a:p>
            <a:endParaRPr lang="tr-TR" sz="3400" dirty="0" smtClean="0">
              <a:latin typeface="Times New Roman" pitchFamily="18" charset="0"/>
              <a:cs typeface="Times New Roman" pitchFamily="18" charset="0"/>
            </a:endParaRPr>
          </a:p>
          <a:p>
            <a:r>
              <a:rPr lang="tr-TR" sz="3400" dirty="0" smtClean="0">
                <a:latin typeface="Times New Roman" pitchFamily="18" charset="0"/>
                <a:cs typeface="Times New Roman" pitchFamily="18" charset="0"/>
              </a:rPr>
              <a:t>Dil öğretimi metotlarıyla ilgili araştırma, inceleme ve uygulamalar yapmak;</a:t>
            </a:r>
          </a:p>
          <a:p>
            <a:endParaRPr lang="tr-TR" sz="3400" dirty="0" smtClean="0">
              <a:latin typeface="Times New Roman" pitchFamily="18" charset="0"/>
              <a:cs typeface="Times New Roman" pitchFamily="18" charset="0"/>
            </a:endParaRPr>
          </a:p>
          <a:p>
            <a:r>
              <a:rPr lang="tr-TR" sz="3400" dirty="0" smtClean="0">
                <a:latin typeface="Times New Roman" pitchFamily="18" charset="0"/>
                <a:cs typeface="Times New Roman" pitchFamily="18" charset="0"/>
              </a:rPr>
              <a:t>Yurt dışında yaşayan Türk çocuklarına, Türk dilini gereği kadar öğrenebilmeleri için kısa süreli uyum kursları düzenlemek;</a:t>
            </a:r>
          </a:p>
          <a:p>
            <a:endParaRPr lang="tr-TR" sz="3400" dirty="0" smtClean="0">
              <a:latin typeface="Times New Roman" pitchFamily="18" charset="0"/>
              <a:cs typeface="Times New Roman" pitchFamily="18" charset="0"/>
            </a:endParaRPr>
          </a:p>
          <a:p>
            <a:r>
              <a:rPr lang="tr-TR" sz="3400" dirty="0" smtClean="0">
                <a:latin typeface="Times New Roman" pitchFamily="18" charset="0"/>
                <a:cs typeface="Times New Roman" pitchFamily="18" charset="0"/>
              </a:rPr>
              <a:t> Bilimsel çalışmaları desteklemek amacıyla çeşitli dillerde çeviriler yapmak;</a:t>
            </a:r>
          </a:p>
          <a:p>
            <a:endParaRPr lang="tr-TR" sz="3400" dirty="0" smtClean="0">
              <a:latin typeface="Times New Roman" pitchFamily="18" charset="0"/>
              <a:cs typeface="Times New Roman" pitchFamily="18" charset="0"/>
            </a:endParaRPr>
          </a:p>
          <a:p>
            <a:r>
              <a:rPr lang="tr-TR" sz="3400" dirty="0" smtClean="0">
                <a:latin typeface="Times New Roman" pitchFamily="18" charset="0"/>
                <a:cs typeface="Times New Roman" pitchFamily="18" charset="0"/>
              </a:rPr>
              <a:t>Dil sınavları düzenlemek;</a:t>
            </a:r>
          </a:p>
          <a:p>
            <a:endParaRPr lang="tr-TR" sz="3400" dirty="0" smtClean="0">
              <a:latin typeface="Times New Roman" pitchFamily="18" charset="0"/>
              <a:cs typeface="Times New Roman" pitchFamily="18" charset="0"/>
            </a:endParaRPr>
          </a:p>
          <a:p>
            <a:r>
              <a:rPr lang="tr-TR" sz="3400" dirty="0" smtClean="0">
                <a:latin typeface="Times New Roman" pitchFamily="18" charset="0"/>
                <a:cs typeface="Times New Roman" pitchFamily="18" charset="0"/>
              </a:rPr>
              <a:t>İlk ve orta öğretim öğrencilerinin yabancı dillerini geliştirmeye yönelik sosyal ve kültürel destekli kurslar açmak.</a:t>
            </a:r>
          </a:p>
          <a:p>
            <a:endParaRPr lang="tr-TR" dirty="0" smtClean="0">
              <a:latin typeface="Times New Roman" pitchFamily="18" charset="0"/>
              <a:cs typeface="Times New Roman" pitchFamily="18" charset="0"/>
            </a:endParaRP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latin typeface="Times New Roman" pitchFamily="18" charset="0"/>
                <a:cs typeface="Times New Roman" pitchFamily="18" charset="0"/>
              </a:rPr>
              <a:t>Mali Bilgiler</a:t>
            </a:r>
            <a:endParaRPr lang="tr-TR" sz="2400" dirty="0">
              <a:latin typeface="Times New Roman" pitchFamily="18" charset="0"/>
              <a:cs typeface="Times New Roman" pitchFamily="18" charset="0"/>
            </a:endParaRPr>
          </a:p>
        </p:txBody>
      </p:sp>
      <p:sp>
        <p:nvSpPr>
          <p:cNvPr id="5" name="4 İçerik Yer Tutucusu"/>
          <p:cNvSpPr>
            <a:spLocks noGrp="1"/>
          </p:cNvSpPr>
          <p:nvPr>
            <p:ph idx="1"/>
          </p:nvPr>
        </p:nvSpPr>
        <p:spPr>
          <a:xfrm>
            <a:off x="755576" y="4797153"/>
            <a:ext cx="7920880" cy="720079"/>
          </a:xfrm>
        </p:spPr>
        <p:txBody>
          <a:bodyPr>
            <a:normAutofit/>
          </a:bodyPr>
          <a:lstStyle/>
          <a:p>
            <a:pPr algn="just">
              <a:buNone/>
            </a:pPr>
            <a:r>
              <a:rPr lang="tr-TR" sz="1400" dirty="0" smtClean="0">
                <a:latin typeface="Times New Roman" pitchFamily="18" charset="0"/>
                <a:cs typeface="Times New Roman" pitchFamily="18" charset="0"/>
              </a:rPr>
              <a:t>Yukarıdaki tabloda 2015 yılı Mart ayına kadar Müdürlüğümüzce elde edinilen öz gelire ait bilgi verilmiştir.</a:t>
            </a:r>
          </a:p>
          <a:p>
            <a:endParaRPr lang="tr-TR" dirty="0"/>
          </a:p>
        </p:txBody>
      </p:sp>
      <p:graphicFrame>
        <p:nvGraphicFramePr>
          <p:cNvPr id="4" name="3 Tablo"/>
          <p:cNvGraphicFramePr>
            <a:graphicFrameLocks noGrp="1"/>
          </p:cNvGraphicFramePr>
          <p:nvPr/>
        </p:nvGraphicFramePr>
        <p:xfrm>
          <a:off x="899593" y="1700808"/>
          <a:ext cx="7416823" cy="2808312"/>
        </p:xfrm>
        <a:graphic>
          <a:graphicData uri="http://schemas.openxmlformats.org/drawingml/2006/table">
            <a:tbl>
              <a:tblPr/>
              <a:tblGrid>
                <a:gridCol w="1314640"/>
                <a:gridCol w="991329"/>
                <a:gridCol w="830345"/>
                <a:gridCol w="1287881"/>
                <a:gridCol w="1169260"/>
                <a:gridCol w="868472"/>
                <a:gridCol w="954896"/>
              </a:tblGrid>
              <a:tr h="448550">
                <a:tc gridSpan="7">
                  <a:txBody>
                    <a:bodyPr/>
                    <a:lstStyle/>
                    <a:p>
                      <a:pPr algn="ctr">
                        <a:spcAft>
                          <a:spcPts val="0"/>
                        </a:spcAft>
                      </a:pPr>
                      <a:r>
                        <a:rPr lang="tr-TR" sz="1400" b="1" dirty="0">
                          <a:solidFill>
                            <a:srgbClr val="000000"/>
                          </a:solidFill>
                          <a:latin typeface="Times New Roman"/>
                          <a:ea typeface="Times New Roman"/>
                          <a:cs typeface="Times New Roman"/>
                        </a:rPr>
                        <a:t>Tablo III.119. Öz Gelir</a:t>
                      </a:r>
                      <a:endParaRPr lang="tr-TR" sz="14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87142">
                <a:tc>
                  <a:txBody>
                    <a:bodyPr/>
                    <a:lstStyle/>
                    <a:p>
                      <a:pPr>
                        <a:spcAft>
                          <a:spcPts val="0"/>
                        </a:spcAft>
                      </a:pPr>
                      <a:r>
                        <a:rPr lang="tr-TR" sz="1200" b="1" dirty="0">
                          <a:solidFill>
                            <a:srgbClr val="000000"/>
                          </a:solidFill>
                          <a:latin typeface="Times New Roman"/>
                          <a:ea typeface="Times New Roman"/>
                          <a:cs typeface="Times New Roman"/>
                        </a:rPr>
                        <a:t> </a:t>
                      </a:r>
                      <a:endParaRPr lang="tr-TR" sz="11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0000"/>
                          </a:solidFill>
                          <a:latin typeface="Times New Roman"/>
                          <a:ea typeface="Times New Roman"/>
                          <a:cs typeface="Times New Roman"/>
                        </a:rPr>
                        <a:t>Öz Gelir</a:t>
                      </a:r>
                      <a:endParaRPr lang="tr-TR" sz="14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a:solidFill>
                            <a:srgbClr val="000000"/>
                          </a:solidFill>
                          <a:latin typeface="Times New Roman"/>
                          <a:ea typeface="Times New Roman"/>
                          <a:cs typeface="Times New Roman"/>
                        </a:rPr>
                        <a:t>Serbest Ödenek (b)</a:t>
                      </a:r>
                      <a:endParaRPr lang="tr-TR" sz="140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0000"/>
                          </a:solidFill>
                          <a:latin typeface="Times New Roman"/>
                          <a:ea typeface="Times New Roman"/>
                          <a:cs typeface="Times New Roman"/>
                        </a:rPr>
                        <a:t>Gerçekleşme Durumu% (a*100)/b</a:t>
                      </a:r>
                      <a:endParaRPr lang="tr-TR" sz="14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0000"/>
                          </a:solidFill>
                          <a:latin typeface="Times New Roman"/>
                          <a:ea typeface="Times New Roman"/>
                          <a:cs typeface="Times New Roman"/>
                        </a:rPr>
                        <a:t>Kesin Harcama(a)</a:t>
                      </a:r>
                      <a:endParaRPr lang="tr-TR" sz="14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a:solidFill>
                            <a:srgbClr val="000000"/>
                          </a:solidFill>
                          <a:latin typeface="Times New Roman"/>
                          <a:ea typeface="Times New Roman"/>
                          <a:cs typeface="Times New Roman"/>
                        </a:rPr>
                        <a:t>Kalan Ödenek</a:t>
                      </a:r>
                      <a:endParaRPr lang="tr-TR" sz="140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0000"/>
                          </a:solidFill>
                          <a:latin typeface="Times New Roman"/>
                          <a:ea typeface="Times New Roman"/>
                          <a:cs typeface="Times New Roman"/>
                        </a:rPr>
                        <a:t>Açıklama</a:t>
                      </a:r>
                      <a:endParaRPr lang="tr-TR" sz="14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448550">
                <a:tc>
                  <a:txBody>
                    <a:bodyPr/>
                    <a:lstStyle/>
                    <a:p>
                      <a:pPr>
                        <a:spcAft>
                          <a:spcPts val="0"/>
                        </a:spcAft>
                      </a:pPr>
                      <a:r>
                        <a:rPr lang="tr-TR" sz="1400" b="1">
                          <a:solidFill>
                            <a:srgbClr val="000000"/>
                          </a:solidFill>
                          <a:latin typeface="Times New Roman"/>
                          <a:ea typeface="Times New Roman"/>
                          <a:cs typeface="Times New Roman"/>
                        </a:rPr>
                        <a:t>İkinci Öğretim</a:t>
                      </a:r>
                      <a:endParaRPr lang="tr-TR" sz="140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a:ea typeface="Times New Roman"/>
                          <a:cs typeface="Times New Roman"/>
                        </a:rPr>
                        <a:t> 46.472,65</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solidFill>
                            <a:srgbClr val="000000"/>
                          </a:solidFill>
                          <a:latin typeface="Times New Roman"/>
                          <a:ea typeface="Times New Roman"/>
                          <a:cs typeface="Times New Roman"/>
                        </a:rPr>
                        <a:t> </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solidFill>
                            <a:srgbClr val="000000"/>
                          </a:solidFill>
                          <a:latin typeface="Times New Roman"/>
                          <a:ea typeface="Times New Roman"/>
                          <a:cs typeface="Times New Roman"/>
                        </a:rPr>
                        <a:t> </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solidFill>
                            <a:srgbClr val="000000"/>
                          </a:solidFill>
                          <a:latin typeface="Times New Roman"/>
                          <a:ea typeface="Times New Roman"/>
                          <a:cs typeface="Times New Roman"/>
                        </a:rPr>
                        <a:t> </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a:ea typeface="Times New Roman"/>
                          <a:cs typeface="Times New Roman"/>
                        </a:rPr>
                        <a:t> </a:t>
                      </a:r>
                      <a:r>
                        <a:rPr lang="tr-TR" sz="1400" b="1" dirty="0" smtClean="0">
                          <a:solidFill>
                            <a:srgbClr val="000000"/>
                          </a:solidFill>
                          <a:latin typeface="Times New Roman"/>
                          <a:ea typeface="Times New Roman"/>
                          <a:cs typeface="Times New Roman"/>
                        </a:rPr>
                        <a:t>Kurs</a:t>
                      </a:r>
                      <a:r>
                        <a:rPr lang="tr-TR" sz="1400" b="1" baseline="0" dirty="0" smtClean="0">
                          <a:solidFill>
                            <a:srgbClr val="000000"/>
                          </a:solidFill>
                          <a:latin typeface="Times New Roman"/>
                          <a:ea typeface="Times New Roman"/>
                          <a:cs typeface="Times New Roman"/>
                        </a:rPr>
                        <a:t> Ücreti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624070">
                <a:tc>
                  <a:txBody>
                    <a:bodyPr/>
                    <a:lstStyle/>
                    <a:p>
                      <a:pPr>
                        <a:spcAft>
                          <a:spcPts val="0"/>
                        </a:spcAft>
                      </a:pPr>
                      <a:r>
                        <a:rPr lang="tr-TR" sz="1400" b="1">
                          <a:solidFill>
                            <a:srgbClr val="000000"/>
                          </a:solidFill>
                          <a:latin typeface="Times New Roman"/>
                          <a:ea typeface="Times New Roman"/>
                          <a:cs typeface="Times New Roman"/>
                        </a:rPr>
                        <a:t>TOPLAM</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a:ea typeface="Times New Roman"/>
                          <a:cs typeface="Times New Roman"/>
                        </a:rPr>
                        <a:t> </a:t>
                      </a:r>
                      <a:r>
                        <a:rPr lang="tr-TR" sz="1400" b="1" dirty="0" smtClean="0">
                          <a:solidFill>
                            <a:srgbClr val="000000"/>
                          </a:solidFill>
                          <a:latin typeface="Times New Roman"/>
                          <a:ea typeface="Times New Roman"/>
                          <a:cs typeface="Times New Roman"/>
                        </a:rPr>
                        <a:t>46.472,65</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a:bodyPr>
          <a:lstStyle/>
          <a:p>
            <a:pPr>
              <a:buNone/>
            </a:pPr>
            <a:r>
              <a:rPr lang="tr-TR" sz="1600" b="1" dirty="0" smtClean="0">
                <a:latin typeface="Times New Roman" pitchFamily="18" charset="0"/>
                <a:cs typeface="Times New Roman" pitchFamily="18" charset="0"/>
              </a:rPr>
              <a:t>       Üstünlükler </a:t>
            </a:r>
            <a:endParaRPr lang="tr-TR" sz="1600" dirty="0" smtClean="0">
              <a:latin typeface="Times New Roman" pitchFamily="18" charset="0"/>
              <a:cs typeface="Times New Roman" pitchFamily="18" charset="0"/>
            </a:endParaRPr>
          </a:p>
          <a:p>
            <a:pPr algn="just">
              <a:buNone/>
            </a:pPr>
            <a:r>
              <a:rPr lang="tr-TR" sz="1600" dirty="0" smtClean="0">
                <a:latin typeface="Times New Roman" pitchFamily="18" charset="0"/>
                <a:cs typeface="Times New Roman" pitchFamily="18" charset="0"/>
              </a:rPr>
              <a:t>       İlimizin çevre ülkelerden göç almış olması, yabancı uyruklu öğrencilerin üniversitemizi tanımasına olanak sağlamıştır. Müdürlüğümüz de yeni açılmış Uygulama ve Araştırma merkezi olmasına rağmen kısa sürede öğrenci alarak eğitim öğretime başlamıştır</a:t>
            </a:r>
            <a:r>
              <a:rPr lang="tr-TR" sz="1600" i="1" dirty="0" smtClean="0">
                <a:latin typeface="Times New Roman" pitchFamily="18" charset="0"/>
                <a:cs typeface="Times New Roman" pitchFamily="18" charset="0"/>
              </a:rPr>
              <a:t>.</a:t>
            </a:r>
            <a:endParaRPr lang="tr-TR" sz="1600" dirty="0" smtClean="0">
              <a:latin typeface="Times New Roman" pitchFamily="18" charset="0"/>
              <a:cs typeface="Times New Roman" pitchFamily="18" charset="0"/>
            </a:endParaRPr>
          </a:p>
          <a:p>
            <a:pPr>
              <a:buNone/>
            </a:pPr>
            <a:endParaRPr lang="tr-TR" sz="1600" b="1" dirty="0" smtClean="0">
              <a:latin typeface="Times New Roman" pitchFamily="18" charset="0"/>
              <a:cs typeface="Times New Roman" pitchFamily="18" charset="0"/>
            </a:endParaRPr>
          </a:p>
          <a:p>
            <a:pPr>
              <a:buNone/>
            </a:pPr>
            <a:r>
              <a:rPr lang="tr-TR" sz="1600" b="1" dirty="0" smtClean="0">
                <a:latin typeface="Times New Roman" pitchFamily="18" charset="0"/>
                <a:cs typeface="Times New Roman" pitchFamily="18" charset="0"/>
              </a:rPr>
              <a:t>       Zayıflıklar</a:t>
            </a:r>
            <a:endParaRPr lang="tr-TR" sz="1600" dirty="0" smtClean="0">
              <a:latin typeface="Times New Roman" pitchFamily="18" charset="0"/>
              <a:cs typeface="Times New Roman" pitchFamily="18" charset="0"/>
            </a:endParaRPr>
          </a:p>
          <a:p>
            <a:pPr>
              <a:buNone/>
            </a:pPr>
            <a:r>
              <a:rPr lang="tr-TR" sz="1600" dirty="0" smtClean="0">
                <a:latin typeface="Times New Roman" pitchFamily="18" charset="0"/>
                <a:cs typeface="Times New Roman" pitchFamily="18" charset="0"/>
              </a:rPr>
              <a:t>       Müdürlüğümüzce kullanılmak üzere araç-gereç ihtiyaçlarımız vardır.(Örn: Sınıf, Projeksiyon Cihazı vb.)</a:t>
            </a:r>
          </a:p>
          <a:p>
            <a:pPr>
              <a:buNone/>
            </a:pPr>
            <a:endParaRPr lang="tr-TR" sz="1600" dirty="0" smtClean="0">
              <a:latin typeface="Times New Roman" pitchFamily="18" charset="0"/>
              <a:cs typeface="Times New Roman" pitchFamily="18" charset="0"/>
            </a:endParaRPr>
          </a:p>
          <a:p>
            <a:pPr algn="just">
              <a:buNone/>
            </a:pPr>
            <a:r>
              <a:rPr lang="tr-TR" sz="1600" b="1" dirty="0" smtClean="0">
                <a:latin typeface="Times New Roman" pitchFamily="18" charset="0"/>
                <a:cs typeface="Times New Roman" pitchFamily="18" charset="0"/>
              </a:rPr>
              <a:t>       Değerlendirme </a:t>
            </a:r>
          </a:p>
          <a:p>
            <a:pPr algn="just">
              <a:buNone/>
            </a:pPr>
            <a:r>
              <a:rPr lang="tr-TR" sz="1600" b="1" dirty="0" smtClean="0">
                <a:latin typeface="Times New Roman" pitchFamily="18" charset="0"/>
                <a:cs typeface="Times New Roman" pitchFamily="18" charset="0"/>
              </a:rPr>
              <a:t>       </a:t>
            </a:r>
            <a:r>
              <a:rPr lang="tr-TR" sz="1600" dirty="0" smtClean="0">
                <a:latin typeface="Times New Roman" pitchFamily="18" charset="0"/>
                <a:cs typeface="Times New Roman" pitchFamily="18" charset="0"/>
              </a:rPr>
              <a:t>Siirt Üniversitesi TÖMER’de öğrenim gören yabancı uyruklu öğrencilerimiz için Siirt </a:t>
            </a:r>
            <a:r>
              <a:rPr lang="tr-TR" sz="1600" b="1" dirty="0" smtClean="0">
                <a:latin typeface="Times New Roman" pitchFamily="18" charset="0"/>
                <a:cs typeface="Times New Roman" pitchFamily="18" charset="0"/>
              </a:rPr>
              <a:t> </a:t>
            </a:r>
            <a:r>
              <a:rPr lang="tr-TR" sz="1600" dirty="0" smtClean="0">
                <a:latin typeface="Times New Roman" pitchFamily="18" charset="0"/>
                <a:cs typeface="Times New Roman" pitchFamily="18" charset="0"/>
              </a:rPr>
              <a:t>ve çevresini tanıtıcı sosyal ve kültürel geziler düzenlenecektir. Ayrıca öğrencilerimizin, üniversitemiz bünyesinde yapılan çeşitli etkinliklere aktif olarak katılımı sağlanacaktır.</a:t>
            </a:r>
          </a:p>
          <a:p>
            <a:pPr algn="just">
              <a:buNone/>
            </a:pPr>
            <a:r>
              <a:rPr lang="tr-TR" sz="1600" dirty="0" smtClean="0">
                <a:latin typeface="Times New Roman" pitchFamily="18" charset="0"/>
                <a:cs typeface="Times New Roman" pitchFamily="18" charset="0"/>
              </a:rPr>
              <a:t>      Sosyal sorumluluk projesi kapsamında TÖMER öğrencileri ile üniversitemizdeki diğer öğrenciler arasında Türkçe konuşma grupları oluşturulacaktır. Öğrencilerimizin, tiyatro, müzik, resim, Türk halk oyunları, spor, edebiyat, şiir vb. öğrenci kulüplerine üye olmaları sağlanacaktır.  </a:t>
            </a:r>
            <a:endParaRPr lang="tr-TR" sz="1600" b="1" dirty="0" smtClean="0">
              <a:latin typeface="Times New Roman" pitchFamily="18" charset="0"/>
              <a:cs typeface="Times New Roman" pitchFamily="18" charset="0"/>
            </a:endParaRPr>
          </a:p>
          <a:p>
            <a:endParaRPr lang="tr-TR" sz="16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827584" y="1052736"/>
            <a:ext cx="7859216" cy="648072"/>
          </a:xfrm>
        </p:spPr>
        <p:txBody>
          <a:bodyPr>
            <a:normAutofit fontScale="90000"/>
          </a:bodyPr>
          <a:lstStyle/>
          <a:p>
            <a:pPr algn="l"/>
            <a:r>
              <a:rPr lang="tr-TR" sz="2700" b="1" dirty="0" smtClean="0"/>
              <a:t>Genel Bilgi</a:t>
            </a:r>
            <a:r>
              <a:rPr lang="tr-TR" dirty="0" smtClean="0"/>
              <a:t/>
            </a:r>
            <a:br>
              <a:rPr lang="tr-TR" dirty="0" smtClean="0"/>
            </a:br>
            <a:endParaRPr lang="tr-TR" dirty="0"/>
          </a:p>
        </p:txBody>
      </p:sp>
      <p:sp>
        <p:nvSpPr>
          <p:cNvPr id="6" name="5 İçerik Yer Tutucusu"/>
          <p:cNvSpPr>
            <a:spLocks noGrp="1"/>
          </p:cNvSpPr>
          <p:nvPr>
            <p:ph idx="1"/>
          </p:nvPr>
        </p:nvSpPr>
        <p:spPr>
          <a:xfrm>
            <a:off x="251520" y="1600200"/>
            <a:ext cx="8435280" cy="4525963"/>
          </a:xfrm>
        </p:spPr>
        <p:txBody>
          <a:bodyPr>
            <a:normAutofit fontScale="40000" lnSpcReduction="20000"/>
          </a:bodyPr>
          <a:lstStyle/>
          <a:p>
            <a:pPr>
              <a:buNone/>
            </a:pPr>
            <a:endParaRPr lang="tr-TR" dirty="0" smtClean="0"/>
          </a:p>
          <a:p>
            <a:pPr algn="just">
              <a:buNone/>
            </a:pPr>
            <a:r>
              <a:rPr lang="tr-TR" dirty="0" smtClean="0"/>
              <a:t>		</a:t>
            </a:r>
            <a:r>
              <a:rPr lang="tr-TR" sz="4200" dirty="0" smtClean="0">
                <a:latin typeface="Times New Roman" pitchFamily="18" charset="0"/>
                <a:cs typeface="Times New Roman" pitchFamily="18" charset="0"/>
              </a:rPr>
              <a:t>Siirt Üniversitesi TÖMER, dünyanın önde gelen dil ve kültür merkezleri örnek alınarak, Yabancılara Türkçeyi öğretmek, Türkiye’yi ve Türk kültürünü tanıtmak, yurt dışında yaşayan ve ülkeye dönen Türk çocuklarına ve diğer isteklilere Türkçe öğretmek amacıyla “Türkçe Öğretim Merkezi (TÖMER)” adıyla 2014  yılında kurulmuştur. Üniversite bünyesinde açılacak bütün ön lisans, lisans ve  yüksek lisans programlarına yurt dışından alınacak öğrencilerin dil öğretimlerini  sağlayabilmeleri bu merkez sayesinde gerçekleşmektedir.</a:t>
            </a:r>
          </a:p>
          <a:p>
            <a:pPr algn="just">
              <a:buNone/>
            </a:pPr>
            <a:endParaRPr lang="tr-TR" sz="4200" dirty="0" smtClean="0">
              <a:latin typeface="Times New Roman" pitchFamily="18" charset="0"/>
              <a:cs typeface="Times New Roman" pitchFamily="18" charset="0"/>
            </a:endParaRPr>
          </a:p>
          <a:p>
            <a:pPr algn="just">
              <a:buNone/>
            </a:pPr>
            <a:r>
              <a:rPr lang="tr-TR" sz="4200" dirty="0" smtClean="0">
                <a:latin typeface="Times New Roman" pitchFamily="18" charset="0"/>
                <a:cs typeface="Times New Roman" pitchFamily="18" charset="0"/>
              </a:rPr>
              <a:t>	      Dil öğrenmenin önemli bir ihtiyaç haline geldiği modern dünyada, insanların büyük bir kısmı birden fazla dille iletişim kurabilmektedir. Genel anlamda günlük yaşantı, kültürel faaliyetler, turizm ve göç gibi sebeplere bağlı olarak ortaya çıkan bu durum, geleceğin dünyasında daha da önem kazanacaktır. Bu itibarla Siirt Üniversitesi bünyesinde kurulan TÖMER, sevgi ve barış dili olan Türkçeyi öğrenmek isteyen yabancılar için önemli fırsatlar sunmaktadır. Merkez kabul görmüş öğretim model ve yöntemlerinin rehberliğinde, modern eğitim teknolojinin bütün imkânlarını katılımcıların hizmetine sunmak amacıyla kurulmuştur.</a:t>
            </a:r>
            <a:endParaRPr lang="tr-TR" sz="42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980728"/>
            <a:ext cx="7869560" cy="288032"/>
          </a:xfrm>
        </p:spPr>
        <p:txBody>
          <a:bodyPr>
            <a:normAutofit fontScale="90000"/>
          </a:bodyPr>
          <a:lstStyle/>
          <a:p>
            <a:pPr algn="l"/>
            <a:r>
              <a:rPr lang="tr-TR" sz="2400" b="1" dirty="0" smtClean="0">
                <a:latin typeface="Times New Roman" pitchFamily="18" charset="0"/>
                <a:cs typeface="Times New Roman" pitchFamily="18" charset="0"/>
              </a:rPr>
              <a:t>Misyon</a:t>
            </a:r>
            <a:r>
              <a:rPr lang="tr-TR" dirty="0" smtClean="0"/>
              <a:t/>
            </a:r>
            <a:br>
              <a:rPr lang="tr-TR" dirty="0" smtClean="0"/>
            </a:br>
            <a:endParaRPr lang="tr-TR" dirty="0"/>
          </a:p>
        </p:txBody>
      </p:sp>
      <p:sp>
        <p:nvSpPr>
          <p:cNvPr id="3" name="2 İçerik Yer Tutucusu"/>
          <p:cNvSpPr>
            <a:spLocks noGrp="1"/>
          </p:cNvSpPr>
          <p:nvPr>
            <p:ph idx="1"/>
          </p:nvPr>
        </p:nvSpPr>
        <p:spPr>
          <a:xfrm>
            <a:off x="611560" y="1268761"/>
            <a:ext cx="7920880" cy="4176464"/>
          </a:xfrm>
        </p:spPr>
        <p:txBody>
          <a:bodyPr>
            <a:normAutofit fontScale="62500" lnSpcReduction="20000"/>
          </a:bodyPr>
          <a:lstStyle/>
          <a:p>
            <a:pPr lvl="0" fontAlgn="base"/>
            <a:r>
              <a:rPr lang="tr-TR" dirty="0" smtClean="0">
                <a:latin typeface="Times New Roman" pitchFamily="18" charset="0"/>
                <a:cs typeface="Times New Roman" pitchFamily="18" charset="0"/>
              </a:rPr>
              <a:t>Yabancılara Türkçe öğretimi konusunda yapılacak her türlü faaliyete destekte bulunmak.</a:t>
            </a:r>
          </a:p>
          <a:p>
            <a:pPr lvl="0" fontAlgn="base"/>
            <a:r>
              <a:rPr lang="tr-TR" dirty="0" smtClean="0">
                <a:latin typeface="Times New Roman" pitchFamily="18" charset="0"/>
                <a:cs typeface="Times New Roman" pitchFamily="18" charset="0"/>
              </a:rPr>
              <a:t>Yabancı öğrencilerin Türkçeyi öğrenebilecekleri sınıf ortamları oluşturmak.</a:t>
            </a:r>
          </a:p>
          <a:p>
            <a:pPr lvl="0" fontAlgn="base"/>
            <a:r>
              <a:rPr lang="tr-TR" dirty="0" smtClean="0">
                <a:latin typeface="Times New Roman" pitchFamily="18" charset="0"/>
                <a:cs typeface="Times New Roman" pitchFamily="18" charset="0"/>
              </a:rPr>
              <a:t>Türk dilini sadece dil öğretimi olarak düşünmemek, aynı zamanda dille birlikte kültürümüzü de öğrencilere aktarmak ve bu amaçla sınıf dışı faaliyetler düzenlemek.</a:t>
            </a:r>
          </a:p>
          <a:p>
            <a:pPr lvl="0" fontAlgn="base"/>
            <a:r>
              <a:rPr lang="tr-TR" dirty="0" smtClean="0">
                <a:latin typeface="Times New Roman" pitchFamily="18" charset="0"/>
                <a:cs typeface="Times New Roman" pitchFamily="18" charset="0"/>
              </a:rPr>
              <a:t>Hem Türkiye’de hem Türkiye dışında faaliyet gösteren dil öğretim merkezleri ile ilişkiler kurarak dil öğretimi konusunda bilgi paylaşımı yapmak.</a:t>
            </a:r>
          </a:p>
          <a:p>
            <a:pPr lvl="0" fontAlgn="base"/>
            <a:r>
              <a:rPr lang="tr-TR" dirty="0" smtClean="0">
                <a:latin typeface="Times New Roman" pitchFamily="18" charset="0"/>
                <a:cs typeface="Times New Roman" pitchFamily="18" charset="0"/>
              </a:rPr>
              <a:t>Yabancılara Türkçe öğretimi konusunda akademik çalışmalara ortam hazırlamak.</a:t>
            </a:r>
          </a:p>
          <a:p>
            <a:pPr lvl="0" fontAlgn="base"/>
            <a:r>
              <a:rPr lang="tr-TR" dirty="0" smtClean="0">
                <a:latin typeface="Times New Roman" pitchFamily="18" charset="0"/>
                <a:cs typeface="Times New Roman" pitchFamily="18" charset="0"/>
              </a:rPr>
              <a:t>Üniversitemiz bünyesinde Yabancılara Türkçe Öğretimi Yüksek Lisans programına uygulama çalışmalarında yardımcı olmak.</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99592" y="836713"/>
            <a:ext cx="7558608" cy="1008111"/>
          </a:xfrm>
        </p:spPr>
        <p:txBody>
          <a:bodyPr>
            <a:normAutofit/>
          </a:bodyPr>
          <a:lstStyle/>
          <a:p>
            <a:pPr algn="l"/>
            <a:r>
              <a:rPr lang="tr-TR" sz="2400" b="1" dirty="0" smtClean="0">
                <a:latin typeface="Times New Roman" pitchFamily="18" charset="0"/>
                <a:cs typeface="Times New Roman" pitchFamily="18" charset="0"/>
              </a:rPr>
              <a:t>Vizyon</a:t>
            </a:r>
            <a:r>
              <a:rPr lang="tr-TR" sz="2400" dirty="0" smtClean="0">
                <a:latin typeface="Times New Roman" pitchFamily="18" charset="0"/>
                <a:cs typeface="Times New Roman" pitchFamily="18" charset="0"/>
              </a:rPr>
              <a:t/>
            </a:r>
            <a:br>
              <a:rPr lang="tr-TR" sz="2400" dirty="0" smtClean="0">
                <a:latin typeface="Times New Roman" pitchFamily="18" charset="0"/>
                <a:cs typeface="Times New Roman" pitchFamily="18" charset="0"/>
              </a:rPr>
            </a:br>
            <a:endParaRPr lang="tr-TR" sz="2400" dirty="0">
              <a:latin typeface="Times New Roman" pitchFamily="18" charset="0"/>
              <a:cs typeface="Times New Roman" pitchFamily="18" charset="0"/>
            </a:endParaRPr>
          </a:p>
        </p:txBody>
      </p:sp>
      <p:sp>
        <p:nvSpPr>
          <p:cNvPr id="3" name="2 Alt Başlık"/>
          <p:cNvSpPr>
            <a:spLocks noGrp="1"/>
          </p:cNvSpPr>
          <p:nvPr>
            <p:ph type="subTitle" idx="1"/>
          </p:nvPr>
        </p:nvSpPr>
        <p:spPr>
          <a:xfrm>
            <a:off x="827584" y="1484784"/>
            <a:ext cx="7200800" cy="4154016"/>
          </a:xfrm>
        </p:spPr>
        <p:txBody>
          <a:bodyPr>
            <a:normAutofit/>
          </a:bodyPr>
          <a:lstStyle/>
          <a:p>
            <a:pPr algn="just"/>
            <a:r>
              <a:rPr lang="tr-TR" sz="2000" dirty="0" smtClean="0">
                <a:solidFill>
                  <a:schemeClr val="tx1"/>
                </a:solidFill>
                <a:latin typeface="Times New Roman" pitchFamily="18" charset="0"/>
                <a:cs typeface="Times New Roman" pitchFamily="18" charset="0"/>
              </a:rPr>
              <a:t>Bir dilin yabancılara öğretiminde gerçekleşecek çalışmalar hem kurumsal hem de uygulama olarak nitelikli olmalıdır. Bu durumun farkında olarak Türkçeyi yabancılara öğretirken bilimsel ve çağdaş gelişmelerin ışığında, Avrupa Dilleri Ortak Çerçeve Programına uygun olarak eğitim ve öğretim faaliyetlerini gerçekleştirmektir. </a:t>
            </a:r>
          </a:p>
          <a:p>
            <a:pPr algn="just"/>
            <a:endParaRPr lang="tr-TR" sz="2000" dirty="0" smtClean="0">
              <a:solidFill>
                <a:schemeClr val="tx1"/>
              </a:solidFill>
              <a:latin typeface="Times New Roman" pitchFamily="18" charset="0"/>
              <a:cs typeface="Times New Roman" pitchFamily="18" charset="0"/>
            </a:endParaRPr>
          </a:p>
          <a:p>
            <a:pPr algn="just"/>
            <a:r>
              <a:rPr lang="tr-TR" sz="2000" dirty="0" smtClean="0">
                <a:solidFill>
                  <a:schemeClr val="tx1"/>
                </a:solidFill>
                <a:latin typeface="Times New Roman" pitchFamily="18" charset="0"/>
                <a:cs typeface="Times New Roman" pitchFamily="18" charset="0"/>
              </a:rPr>
              <a:t>Siirt Üniversitesi TÖMER, bu alanda çalışmalar yapmak, dil öğretiminde yeni gelişmelere ve uygulamalara ulaşmayı hedeflemektedir.</a:t>
            </a:r>
          </a:p>
          <a:p>
            <a:endParaRPr lang="tr-TR"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764705"/>
            <a:ext cx="7486600" cy="1008111"/>
          </a:xfrm>
        </p:spPr>
        <p:txBody>
          <a:bodyPr>
            <a:normAutofit fontScale="90000"/>
          </a:bodyPr>
          <a:lstStyle/>
          <a:p>
            <a:r>
              <a:rPr lang="tr-TR" sz="2700" b="1" dirty="0" smtClean="0">
                <a:latin typeface="Times New Roman" pitchFamily="18" charset="0"/>
                <a:cs typeface="Times New Roman" pitchFamily="18" charset="0"/>
              </a:rPr>
              <a:t/>
            </a:r>
            <a:br>
              <a:rPr lang="tr-TR" sz="2700" b="1" dirty="0" smtClean="0">
                <a:latin typeface="Times New Roman" pitchFamily="18" charset="0"/>
                <a:cs typeface="Times New Roman" pitchFamily="18" charset="0"/>
              </a:rPr>
            </a:br>
            <a:r>
              <a:rPr lang="tr-TR" sz="2700" b="1" dirty="0" smtClean="0">
                <a:latin typeface="Times New Roman" pitchFamily="18" charset="0"/>
                <a:cs typeface="Times New Roman" pitchFamily="18" charset="0"/>
              </a:rPr>
              <a:t/>
            </a:r>
            <a:br>
              <a:rPr lang="tr-TR" sz="2700" b="1" dirty="0" smtClean="0">
                <a:latin typeface="Times New Roman" pitchFamily="18" charset="0"/>
                <a:cs typeface="Times New Roman" pitchFamily="18" charset="0"/>
              </a:rPr>
            </a:br>
            <a:r>
              <a:rPr lang="tr-TR" sz="2700" b="1" dirty="0" smtClean="0">
                <a:latin typeface="Times New Roman" pitchFamily="18" charset="0"/>
                <a:cs typeface="Times New Roman" pitchFamily="18" charset="0"/>
              </a:rPr>
              <a:t/>
            </a:r>
            <a:br>
              <a:rPr lang="tr-TR" sz="2700" b="1" dirty="0" smtClean="0">
                <a:latin typeface="Times New Roman" pitchFamily="18" charset="0"/>
                <a:cs typeface="Times New Roman" pitchFamily="18" charset="0"/>
              </a:rPr>
            </a:br>
            <a:r>
              <a:rPr lang="tr-TR" sz="2700" b="1" dirty="0" smtClean="0">
                <a:latin typeface="Times New Roman" pitchFamily="18" charset="0"/>
                <a:cs typeface="Times New Roman" pitchFamily="18" charset="0"/>
              </a:rPr>
              <a:t/>
            </a:r>
            <a:br>
              <a:rPr lang="tr-TR" sz="2700" b="1" dirty="0" smtClean="0">
                <a:latin typeface="Times New Roman" pitchFamily="18" charset="0"/>
                <a:cs typeface="Times New Roman" pitchFamily="18" charset="0"/>
              </a:rPr>
            </a:br>
            <a:r>
              <a:rPr lang="tr-TR" sz="2700" b="1" dirty="0" smtClean="0">
                <a:latin typeface="Times New Roman" pitchFamily="18" charset="0"/>
                <a:cs typeface="Times New Roman" pitchFamily="18" charset="0"/>
              </a:rPr>
              <a:t>İdareye İlişkin Bilgiler</a:t>
            </a:r>
            <a:r>
              <a:rPr lang="tr-TR" sz="2700" dirty="0" smtClean="0">
                <a:latin typeface="Times New Roman" pitchFamily="18" charset="0"/>
                <a:cs typeface="Times New Roman" pitchFamily="18" charset="0"/>
              </a:rPr>
              <a:t/>
            </a:r>
            <a:br>
              <a:rPr lang="tr-TR" sz="2700" dirty="0" smtClean="0">
                <a:latin typeface="Times New Roman" pitchFamily="18" charset="0"/>
                <a:cs typeface="Times New Roman" pitchFamily="18" charset="0"/>
              </a:rPr>
            </a:br>
            <a:r>
              <a:rPr lang="tr-TR" sz="2200" b="1" dirty="0" smtClean="0">
                <a:latin typeface="Times New Roman" pitchFamily="18" charset="0"/>
                <a:cs typeface="Times New Roman" pitchFamily="18" charset="0"/>
              </a:rPr>
              <a:t>Fiziksel Yapı</a:t>
            </a:r>
            <a:r>
              <a:rPr lang="tr-TR" sz="2700" b="1" dirty="0" smtClean="0">
                <a:latin typeface="Times New Roman" pitchFamily="18" charset="0"/>
                <a:cs typeface="Times New Roman" pitchFamily="18" charset="0"/>
              </a:rPr>
              <a:t/>
            </a:r>
            <a:br>
              <a:rPr lang="tr-TR" sz="2700" b="1" dirty="0" smtClean="0">
                <a:latin typeface="Times New Roman" pitchFamily="18" charset="0"/>
                <a:cs typeface="Times New Roman" pitchFamily="18" charset="0"/>
              </a:rPr>
            </a:br>
            <a:r>
              <a:rPr lang="tr-TR" sz="2700" b="1" dirty="0" smtClean="0">
                <a:latin typeface="Times New Roman" pitchFamily="18" charset="0"/>
                <a:cs typeface="Times New Roman" pitchFamily="18" charset="0"/>
              </a:rPr>
              <a:t/>
            </a:r>
            <a:br>
              <a:rPr lang="tr-TR" sz="2700" b="1" dirty="0" smtClean="0">
                <a:latin typeface="Times New Roman" pitchFamily="18" charset="0"/>
                <a:cs typeface="Times New Roman" pitchFamily="18" charset="0"/>
              </a:rPr>
            </a:br>
            <a:r>
              <a:rPr lang="tr-TR" dirty="0" smtClean="0"/>
              <a:t/>
            </a:r>
            <a:br>
              <a:rPr lang="tr-TR" dirty="0" smtClean="0"/>
            </a:br>
            <a:endParaRPr lang="tr-TR" dirty="0"/>
          </a:p>
        </p:txBody>
      </p:sp>
      <p:graphicFrame>
        <p:nvGraphicFramePr>
          <p:cNvPr id="4" name="3 Tablo"/>
          <p:cNvGraphicFramePr>
            <a:graphicFrameLocks noGrp="1"/>
          </p:cNvGraphicFramePr>
          <p:nvPr/>
        </p:nvGraphicFramePr>
        <p:xfrm>
          <a:off x="899592" y="980728"/>
          <a:ext cx="7416823" cy="4131176"/>
        </p:xfrm>
        <a:graphic>
          <a:graphicData uri="http://schemas.openxmlformats.org/drawingml/2006/table">
            <a:tbl>
              <a:tblPr/>
              <a:tblGrid>
                <a:gridCol w="93590"/>
                <a:gridCol w="75680"/>
                <a:gridCol w="2167161"/>
                <a:gridCol w="75680"/>
                <a:gridCol w="1044273"/>
                <a:gridCol w="792088"/>
                <a:gridCol w="1008112"/>
                <a:gridCol w="308775"/>
                <a:gridCol w="93590"/>
                <a:gridCol w="160816"/>
                <a:gridCol w="160816"/>
                <a:gridCol w="160816"/>
                <a:gridCol w="160816"/>
                <a:gridCol w="160816"/>
                <a:gridCol w="160816"/>
                <a:gridCol w="160816"/>
                <a:gridCol w="632162"/>
              </a:tblGrid>
              <a:tr h="504056">
                <a:tc gridSpan="9">
                  <a:txBody>
                    <a:bodyPr/>
                    <a:lstStyle/>
                    <a:p>
                      <a:pPr>
                        <a:spcAft>
                          <a:spcPts val="0"/>
                        </a:spcAft>
                      </a:pPr>
                      <a:endParaRPr lang="tr-TR" sz="1400" dirty="0">
                        <a:latin typeface="Times New Roman" pitchFamily="18" charset="0"/>
                        <a:ea typeface="Calibri"/>
                        <a:cs typeface="Times New Roman" pitchFamily="18" charset="0"/>
                      </a:endParaRPr>
                    </a:p>
                  </a:txBody>
                  <a:tcPr marL="39607" marR="39607"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endParaRPr lang="tr-TR" sz="1400">
                        <a:latin typeface="Times New Roman" pitchFamily="18" charset="0"/>
                        <a:cs typeface="Times New Roman" pitchFamily="18" charset="0"/>
                      </a:endParaRPr>
                    </a:p>
                  </a:txBody>
                  <a:tcPr marL="39607" marR="39607" marT="0" marB="0" anchor="b">
                    <a:lnL>
                      <a:noFill/>
                    </a:lnL>
                    <a:lnR>
                      <a:noFill/>
                    </a:lnR>
                    <a:lnT>
                      <a:noFill/>
                    </a:lnT>
                    <a:lnB>
                      <a:noFill/>
                    </a:lnB>
                  </a:tcPr>
                </a:tc>
                <a:tc>
                  <a:txBody>
                    <a:bodyPr/>
                    <a:lstStyle/>
                    <a:p>
                      <a:endParaRPr lang="tr-TR" sz="1400">
                        <a:latin typeface="Times New Roman" pitchFamily="18" charset="0"/>
                        <a:cs typeface="Times New Roman" pitchFamily="18" charset="0"/>
                      </a:endParaRPr>
                    </a:p>
                  </a:txBody>
                  <a:tcPr marL="39607" marR="39607" marT="0" marB="0" anchor="b">
                    <a:lnL>
                      <a:noFill/>
                    </a:lnL>
                    <a:lnR>
                      <a:noFill/>
                    </a:lnR>
                    <a:lnT>
                      <a:noFill/>
                    </a:lnT>
                    <a:lnB>
                      <a:noFill/>
                    </a:lnB>
                  </a:tcPr>
                </a:tc>
                <a:tc>
                  <a:txBody>
                    <a:bodyPr/>
                    <a:lstStyle/>
                    <a:p>
                      <a:endParaRPr lang="tr-TR" sz="1400">
                        <a:latin typeface="Times New Roman" pitchFamily="18" charset="0"/>
                        <a:cs typeface="Times New Roman" pitchFamily="18" charset="0"/>
                      </a:endParaRPr>
                    </a:p>
                  </a:txBody>
                  <a:tcPr marL="39607" marR="39607" marT="0" marB="0" anchor="b">
                    <a:lnL>
                      <a:noFill/>
                    </a:lnL>
                    <a:lnR>
                      <a:noFill/>
                    </a:lnR>
                    <a:lnT>
                      <a:noFill/>
                    </a:lnT>
                    <a:lnB>
                      <a:noFill/>
                    </a:lnB>
                  </a:tcPr>
                </a:tc>
                <a:tc>
                  <a:txBody>
                    <a:bodyPr/>
                    <a:lstStyle/>
                    <a:p>
                      <a:endParaRPr lang="tr-TR" sz="1400">
                        <a:latin typeface="Times New Roman" pitchFamily="18" charset="0"/>
                        <a:cs typeface="Times New Roman" pitchFamily="18" charset="0"/>
                      </a:endParaRPr>
                    </a:p>
                  </a:txBody>
                  <a:tcPr marL="39607" marR="39607" marT="0" marB="0" anchor="b">
                    <a:lnL>
                      <a:noFill/>
                    </a:lnL>
                    <a:lnR>
                      <a:noFill/>
                    </a:lnR>
                    <a:lnT>
                      <a:noFill/>
                    </a:lnT>
                    <a:lnB>
                      <a:noFill/>
                    </a:lnB>
                  </a:tcPr>
                </a:tc>
                <a:tc>
                  <a:txBody>
                    <a:bodyPr/>
                    <a:lstStyle/>
                    <a:p>
                      <a:endParaRPr lang="tr-TR" sz="1400">
                        <a:latin typeface="Times New Roman" pitchFamily="18" charset="0"/>
                        <a:cs typeface="Times New Roman" pitchFamily="18" charset="0"/>
                      </a:endParaRPr>
                    </a:p>
                  </a:txBody>
                  <a:tcPr marL="39607" marR="39607" marT="0" marB="0" anchor="b">
                    <a:lnL>
                      <a:noFill/>
                    </a:lnL>
                    <a:lnR>
                      <a:noFill/>
                    </a:lnR>
                    <a:lnT>
                      <a:noFill/>
                    </a:lnT>
                    <a:lnB>
                      <a:noFill/>
                    </a:lnB>
                  </a:tcPr>
                </a:tc>
                <a:tc>
                  <a:txBody>
                    <a:bodyPr/>
                    <a:lstStyle/>
                    <a:p>
                      <a:endParaRPr lang="tr-TR" sz="1400">
                        <a:latin typeface="Times New Roman" pitchFamily="18" charset="0"/>
                        <a:cs typeface="Times New Roman" pitchFamily="18" charset="0"/>
                      </a:endParaRPr>
                    </a:p>
                  </a:txBody>
                  <a:tcPr marL="39607" marR="39607" marT="0" marB="0" anchor="b">
                    <a:lnL>
                      <a:noFill/>
                    </a:lnL>
                    <a:lnR>
                      <a:noFill/>
                    </a:lnR>
                    <a:lnT>
                      <a:noFill/>
                    </a:lnT>
                    <a:lnB>
                      <a:noFill/>
                    </a:lnB>
                  </a:tcPr>
                </a:tc>
                <a:tc>
                  <a:txBody>
                    <a:bodyPr/>
                    <a:lstStyle/>
                    <a:p>
                      <a:endParaRPr lang="tr-TR" sz="1400">
                        <a:latin typeface="Times New Roman" pitchFamily="18" charset="0"/>
                        <a:cs typeface="Times New Roman" pitchFamily="18" charset="0"/>
                      </a:endParaRPr>
                    </a:p>
                  </a:txBody>
                  <a:tcPr marL="39607" marR="39607" marT="0" marB="0" anchor="b">
                    <a:lnL>
                      <a:noFill/>
                    </a:lnL>
                    <a:lnR>
                      <a:noFill/>
                    </a:lnR>
                    <a:lnT>
                      <a:noFill/>
                    </a:lnT>
                    <a:lnB>
                      <a:noFill/>
                    </a:lnB>
                  </a:tcPr>
                </a:tc>
                <a:tc>
                  <a:txBody>
                    <a:bodyPr/>
                    <a:lstStyle/>
                    <a:p>
                      <a:endParaRPr lang="tr-TR" sz="1400">
                        <a:latin typeface="Times New Roman" pitchFamily="18" charset="0"/>
                        <a:cs typeface="Times New Roman" pitchFamily="18" charset="0"/>
                      </a:endParaRPr>
                    </a:p>
                  </a:txBody>
                  <a:tcPr marL="39607" marR="39607" marT="0" marB="0" anchor="b">
                    <a:lnL>
                      <a:noFill/>
                    </a:lnL>
                    <a:lnR>
                      <a:noFill/>
                    </a:lnR>
                    <a:lnT>
                      <a:noFill/>
                    </a:lnT>
                    <a:lnB>
                      <a:noFill/>
                    </a:lnB>
                  </a:tcPr>
                </a:tc>
              </a:tr>
              <a:tr h="96388">
                <a:tc gridSpan="2">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a:noFill/>
                    </a:lnL>
                    <a:lnR>
                      <a:noFill/>
                    </a:lnR>
                    <a:lnT>
                      <a:noFill/>
                    </a:lnT>
                    <a:lnB>
                      <a:noFill/>
                    </a:lnB>
                  </a:tcPr>
                </a:tc>
                <a:tc hMerge="1">
                  <a:txBody>
                    <a:bodyPr/>
                    <a:lstStyle/>
                    <a:p>
                      <a:endParaRPr lang="tr-TR"/>
                    </a:p>
                  </a:txBody>
                  <a:tcPr/>
                </a:tc>
                <a:tc gridSpan="2">
                  <a:txBody>
                    <a:bodyPr/>
                    <a:lstStyle/>
                    <a:p>
                      <a:pPr marR="179705" algn="ctr">
                        <a:spcAft>
                          <a:spcPts val="0"/>
                        </a:spcAft>
                      </a:pPr>
                      <a:endParaRPr lang="tr-TR" sz="1400" dirty="0">
                        <a:latin typeface="Times New Roman" pitchFamily="18" charset="0"/>
                        <a:ea typeface="Calibri"/>
                        <a:cs typeface="Times New Roman" pitchFamily="18" charset="0"/>
                      </a:endParaRPr>
                    </a:p>
                  </a:txBody>
                  <a:tcPr marL="27181" marR="27181"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tr-TR"/>
                    </a:p>
                  </a:txBody>
                  <a:tcPr/>
                </a:tc>
                <a:tc gridSpan="13">
                  <a:txBody>
                    <a:bodyPr/>
                    <a:lstStyle/>
                    <a:p>
                      <a:pPr>
                        <a:spcAft>
                          <a:spcPts val="0"/>
                        </a:spcAft>
                      </a:pPr>
                      <a:r>
                        <a:rPr lang="tr-TR" sz="1400" dirty="0">
                          <a:latin typeface="Times New Roman" pitchFamily="18" charset="0"/>
                          <a:ea typeface="Calibri"/>
                          <a:cs typeface="Times New Roman" pitchFamily="18" charset="0"/>
                        </a:rPr>
                        <a:t> </a:t>
                      </a:r>
                      <a:endParaRPr lang="tr-TR" sz="1400" dirty="0" smtClean="0">
                        <a:latin typeface="Times New Roman" pitchFamily="18" charset="0"/>
                        <a:ea typeface="Calibri"/>
                        <a:cs typeface="Times New Roman" pitchFamily="18" charset="0"/>
                      </a:endParaRPr>
                    </a:p>
                    <a:p>
                      <a:pPr>
                        <a:spcAft>
                          <a:spcPts val="0"/>
                        </a:spcAft>
                      </a:pPr>
                      <a:endParaRPr lang="tr-TR" sz="1400" dirty="0">
                        <a:latin typeface="Times New Roman" pitchFamily="18" charset="0"/>
                        <a:ea typeface="Calibri"/>
                        <a:cs typeface="Times New Roman" pitchFamily="18" charset="0"/>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1643">
                <a:tc gridSpan="2">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a:noFill/>
                    </a:lnL>
                    <a:lnR w="28575" cap="flat" cmpd="dbl" algn="ctr">
                      <a:solidFill>
                        <a:srgbClr val="3F3F3F"/>
                      </a:solidFill>
                      <a:prstDash val="solid"/>
                      <a:round/>
                      <a:headEnd type="none" w="med" len="med"/>
                      <a:tailEnd type="none" w="med" len="med"/>
                    </a:lnR>
                    <a:lnT>
                      <a:noFill/>
                    </a:lnT>
                    <a:lnB>
                      <a:noFill/>
                    </a:lnB>
                  </a:tcPr>
                </a:tc>
                <a:tc hMerge="1">
                  <a:txBody>
                    <a:bodyPr/>
                    <a:lstStyle/>
                    <a:p>
                      <a:endParaRPr lang="tr-TR"/>
                    </a:p>
                  </a:txBody>
                  <a:tcPr/>
                </a:tc>
                <a:tc gridSpan="13">
                  <a:txBody>
                    <a:bodyPr/>
                    <a:lstStyle/>
                    <a:p>
                      <a:pPr algn="ctr">
                        <a:spcAft>
                          <a:spcPts val="0"/>
                        </a:spcAft>
                      </a:pPr>
                      <a:r>
                        <a:rPr lang="tr-TR" sz="1400" b="1">
                          <a:solidFill>
                            <a:srgbClr val="000000"/>
                          </a:solidFill>
                          <a:latin typeface="Times New Roman" pitchFamily="18" charset="0"/>
                          <a:ea typeface="Times New Roman"/>
                          <a:cs typeface="Times New Roman" pitchFamily="18" charset="0"/>
                        </a:rPr>
                        <a:t>Tablo I.1. Taşınmaz Alanların  Dağılımı *</a:t>
                      </a:r>
                      <a:endParaRPr lang="tr-TR" sz="1400">
                        <a:latin typeface="Times New Roman" pitchFamily="18" charset="0"/>
                        <a:ea typeface="Calibri"/>
                        <a:cs typeface="Times New Roman" pitchFamily="18" charset="0"/>
                      </a:endParaRPr>
                    </a:p>
                  </a:txBody>
                  <a:tcPr marL="27181" marR="27181"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r>
                        <a:rPr lang="tr-TR" sz="1400" dirty="0">
                          <a:latin typeface="Times New Roman" pitchFamily="18" charset="0"/>
                          <a:ea typeface="Calibri"/>
                          <a:cs typeface="Times New Roman" pitchFamily="18" charset="0"/>
                        </a:rPr>
                        <a:t> </a:t>
                      </a:r>
                    </a:p>
                  </a:txBody>
                  <a:tcPr marL="0" marR="0" marT="0" marB="0" anchor="ctr">
                    <a:lnL w="28575" cap="flat" cmpd="dbl" algn="ctr">
                      <a:solidFill>
                        <a:srgbClr val="3F3F3F"/>
                      </a:solidFill>
                      <a:prstDash val="solid"/>
                      <a:round/>
                      <a:headEnd type="none" w="med" len="med"/>
                      <a:tailEnd type="none" w="med" len="med"/>
                    </a:lnL>
                    <a:lnR>
                      <a:noFill/>
                    </a:lnR>
                    <a:lnT>
                      <a:noFill/>
                    </a:lnT>
                    <a:lnB>
                      <a:noFill/>
                    </a:lnB>
                  </a:tcPr>
                </a:tc>
                <a:tc hMerge="1">
                  <a:txBody>
                    <a:bodyPr/>
                    <a:lstStyle/>
                    <a:p>
                      <a:endParaRPr lang="tr-TR"/>
                    </a:p>
                  </a:txBody>
                  <a:tcPr/>
                </a:tc>
              </a:tr>
              <a:tr h="194913">
                <a:tc gridSpan="2">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a:noFill/>
                    </a:lnL>
                    <a:lnR w="28575" cap="flat" cmpd="dbl" algn="ctr">
                      <a:solidFill>
                        <a:srgbClr val="3F3F3F"/>
                      </a:solidFill>
                      <a:prstDash val="solid"/>
                      <a:round/>
                      <a:headEnd type="none" w="med" len="med"/>
                      <a:tailEnd type="none" w="med" len="med"/>
                    </a:lnR>
                    <a:lnT>
                      <a:noFill/>
                    </a:lnT>
                    <a:lnB>
                      <a:noFill/>
                    </a:lnB>
                  </a:tcPr>
                </a:tc>
                <a:tc hMerge="1">
                  <a:txBody>
                    <a:bodyPr/>
                    <a:lstStyle/>
                    <a:p>
                      <a:endParaRPr lang="tr-TR"/>
                    </a:p>
                  </a:txBody>
                  <a:tcPr/>
                </a:tc>
                <a:tc rowSpan="2">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Yerleşke Adı</a:t>
                      </a:r>
                      <a:endParaRPr lang="tr-TR" sz="1400" dirty="0">
                        <a:latin typeface="Times New Roman" pitchFamily="18" charset="0"/>
                        <a:ea typeface="Calibri"/>
                        <a:cs typeface="Times New Roman" pitchFamily="18" charset="0"/>
                      </a:endParaRPr>
                    </a:p>
                  </a:txBody>
                  <a:tcPr marL="27181" marR="27181"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gridSpan="4">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Mülkiyet Durumuna Göre Taşınmaz Alanı (m</a:t>
                      </a:r>
                      <a:r>
                        <a:rPr lang="tr-TR" sz="1400" b="1" baseline="30000" dirty="0">
                          <a:solidFill>
                            <a:srgbClr val="000000"/>
                          </a:solidFill>
                          <a:latin typeface="Times New Roman" pitchFamily="18" charset="0"/>
                          <a:ea typeface="Times New Roman"/>
                          <a:cs typeface="Times New Roman" pitchFamily="18" charset="0"/>
                        </a:rPr>
                        <a:t>2</a:t>
                      </a:r>
                      <a:r>
                        <a:rPr lang="tr-TR" sz="1400" b="1" dirty="0">
                          <a:solidFill>
                            <a:srgbClr val="000000"/>
                          </a:solidFill>
                          <a:latin typeface="Times New Roman" pitchFamily="18" charset="0"/>
                          <a:ea typeface="Times New Roman"/>
                          <a:cs typeface="Times New Roman" pitchFamily="18" charset="0"/>
                        </a:rPr>
                        <a:t>)</a:t>
                      </a:r>
                      <a:endParaRPr lang="tr-TR" sz="1400" dirty="0">
                        <a:latin typeface="Times New Roman" pitchFamily="18" charset="0"/>
                        <a:ea typeface="Calibri"/>
                        <a:cs typeface="Times New Roman" pitchFamily="18" charset="0"/>
                      </a:endParaRPr>
                    </a:p>
                  </a:txBody>
                  <a:tcPr marL="27181" marR="27181" marT="0" marB="0" anchor="ctr">
                    <a:lnL w="28575" cap="flat" cmpd="dbl" algn="ctr">
                      <a:solidFill>
                        <a:srgbClr val="3F3F3F"/>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rowSpan="2" gridSpan="8">
                  <a:txBody>
                    <a:bodyPr/>
                    <a:lstStyle/>
                    <a:p>
                      <a:pPr algn="ctr">
                        <a:spcAft>
                          <a:spcPts val="0"/>
                        </a:spcAft>
                      </a:pPr>
                      <a:r>
                        <a:rPr lang="tr-TR" sz="1400" b="1">
                          <a:solidFill>
                            <a:srgbClr val="000000"/>
                          </a:solidFill>
                          <a:latin typeface="Times New Roman" pitchFamily="18" charset="0"/>
                          <a:ea typeface="Times New Roman"/>
                          <a:cs typeface="Times New Roman" pitchFamily="18" charset="0"/>
                        </a:rPr>
                        <a:t>TOPLAM (m</a:t>
                      </a:r>
                      <a:r>
                        <a:rPr lang="tr-TR" sz="1400" b="1" baseline="30000">
                          <a:solidFill>
                            <a:srgbClr val="000000"/>
                          </a:solidFill>
                          <a:latin typeface="Times New Roman" pitchFamily="18" charset="0"/>
                          <a:ea typeface="Times New Roman"/>
                          <a:cs typeface="Times New Roman" pitchFamily="18" charset="0"/>
                        </a:rPr>
                        <a:t>2</a:t>
                      </a:r>
                      <a:r>
                        <a:rPr lang="tr-TR" sz="1400" b="1">
                          <a:solidFill>
                            <a:srgbClr val="000000"/>
                          </a:solidFill>
                          <a:latin typeface="Times New Roman" pitchFamily="18" charset="0"/>
                          <a:ea typeface="Times New Roman"/>
                          <a:cs typeface="Times New Roman" pitchFamily="18" charset="0"/>
                        </a:rPr>
                        <a:t>)</a:t>
                      </a:r>
                      <a:endParaRPr lang="tr-TR" sz="1400">
                        <a:latin typeface="Times New Roman" pitchFamily="18" charset="0"/>
                        <a:ea typeface="Calibri"/>
                        <a:cs typeface="Times New Roman" pitchFamily="18" charset="0"/>
                      </a:endParaRPr>
                    </a:p>
                  </a:txBody>
                  <a:tcPr marL="27181" marR="27181" marT="0" marB="0" anchor="ctr">
                    <a:lnL w="12700" cap="flat" cmpd="sng" algn="ctr">
                      <a:solidFill>
                        <a:schemeClr val="tx1"/>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gridSpan="2">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w="28575" cap="flat" cmpd="dbl" algn="ctr">
                      <a:solidFill>
                        <a:srgbClr val="3F3F3F"/>
                      </a:solidFill>
                      <a:prstDash val="solid"/>
                      <a:round/>
                      <a:headEnd type="none" w="med" len="med"/>
                      <a:tailEnd type="none" w="med" len="med"/>
                    </a:lnL>
                    <a:lnR>
                      <a:noFill/>
                    </a:lnR>
                    <a:lnT>
                      <a:noFill/>
                    </a:lnT>
                    <a:lnB>
                      <a:noFill/>
                    </a:lnB>
                  </a:tcPr>
                </a:tc>
                <a:tc hMerge="1">
                  <a:txBody>
                    <a:bodyPr/>
                    <a:lstStyle/>
                    <a:p>
                      <a:endParaRPr lang="tr-TR"/>
                    </a:p>
                  </a:txBody>
                  <a:tcPr/>
                </a:tc>
              </a:tr>
              <a:tr h="296652">
                <a:tc gridSpan="2">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a:noFill/>
                    </a:lnL>
                    <a:lnR w="28575" cap="flat" cmpd="dbl" algn="ctr">
                      <a:solidFill>
                        <a:srgbClr val="3F3F3F"/>
                      </a:solidFill>
                      <a:prstDash val="solid"/>
                      <a:round/>
                      <a:headEnd type="none" w="med" len="med"/>
                      <a:tailEnd type="none" w="med" len="med"/>
                    </a:lnR>
                    <a:lnT>
                      <a:noFill/>
                    </a:lnT>
                    <a:lnB>
                      <a:noFill/>
                    </a:lnB>
                  </a:tcPr>
                </a:tc>
                <a:tc hMerge="1">
                  <a:txBody>
                    <a:bodyPr/>
                    <a:lstStyle/>
                    <a:p>
                      <a:endParaRPr lang="tr-TR"/>
                    </a:p>
                  </a:txBody>
                  <a:tcPr/>
                </a:tc>
                <a:tc vMerge="1">
                  <a:txBody>
                    <a:bodyPr/>
                    <a:lstStyle/>
                    <a:p>
                      <a:endParaRPr lang="tr-TR"/>
                    </a:p>
                  </a:txBody>
                  <a:tcPr/>
                </a:tc>
                <a:tc gridSpan="2">
                  <a:txBody>
                    <a:bodyPr/>
                    <a:lstStyle/>
                    <a:p>
                      <a:pPr algn="ctr">
                        <a:spcAft>
                          <a:spcPts val="0"/>
                        </a:spcAft>
                      </a:pPr>
                      <a:r>
                        <a:rPr lang="tr-TR" sz="1400" b="1">
                          <a:solidFill>
                            <a:srgbClr val="000000"/>
                          </a:solidFill>
                          <a:latin typeface="Times New Roman" pitchFamily="18" charset="0"/>
                          <a:ea typeface="Times New Roman"/>
                          <a:cs typeface="Times New Roman" pitchFamily="18" charset="0"/>
                        </a:rPr>
                        <a:t>Üniversite</a:t>
                      </a:r>
                      <a:endParaRPr lang="tr-TR" sz="1400">
                        <a:latin typeface="Times New Roman" pitchFamily="18" charset="0"/>
                        <a:ea typeface="Calibri"/>
                        <a:cs typeface="Times New Roman" pitchFamily="18" charset="0"/>
                      </a:endParaRPr>
                    </a:p>
                  </a:txBody>
                  <a:tcPr marL="27181" marR="27181"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Maliye Hazine</a:t>
                      </a:r>
                      <a:endParaRPr lang="tr-TR" sz="1400" dirty="0">
                        <a:latin typeface="Times New Roman" pitchFamily="18" charset="0"/>
                        <a:ea typeface="Calibri"/>
                        <a:cs typeface="Times New Roman" pitchFamily="18" charset="0"/>
                      </a:endParaRPr>
                    </a:p>
                  </a:txBody>
                  <a:tcPr marL="27181" marR="27181"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Diğer</a:t>
                      </a:r>
                      <a:endParaRPr lang="tr-TR" sz="1400" dirty="0">
                        <a:latin typeface="Times New Roman" pitchFamily="18" charset="0"/>
                        <a:ea typeface="Calibri"/>
                        <a:cs typeface="Times New Roman" pitchFamily="18" charset="0"/>
                      </a:endParaRPr>
                    </a:p>
                  </a:txBody>
                  <a:tcPr marL="27181" marR="27181" marT="0" marB="0" anchor="ctr">
                    <a:lnL w="28575" cap="flat" cmpd="dbl" algn="ctr">
                      <a:solidFill>
                        <a:srgbClr val="3F3F3F"/>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gridSpan="8"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w="28575" cap="flat" cmpd="dbl" algn="ctr">
                      <a:solidFill>
                        <a:srgbClr val="3F3F3F"/>
                      </a:solidFill>
                      <a:prstDash val="solid"/>
                      <a:round/>
                      <a:headEnd type="none" w="med" len="med"/>
                      <a:tailEnd type="none" w="med" len="med"/>
                    </a:lnL>
                    <a:lnR>
                      <a:noFill/>
                    </a:lnR>
                    <a:lnT>
                      <a:noFill/>
                    </a:lnT>
                    <a:lnB>
                      <a:noFill/>
                    </a:lnB>
                  </a:tcPr>
                </a:tc>
                <a:tc hMerge="1">
                  <a:txBody>
                    <a:bodyPr/>
                    <a:lstStyle/>
                    <a:p>
                      <a:endParaRPr lang="tr-TR"/>
                    </a:p>
                  </a:txBody>
                  <a:tcPr/>
                </a:tc>
              </a:tr>
              <a:tr h="325420">
                <a:tc gridSpan="2">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a:noFill/>
                    </a:lnL>
                    <a:lnR w="28575" cap="flat" cmpd="dbl" algn="ctr">
                      <a:solidFill>
                        <a:srgbClr val="3F3F3F"/>
                      </a:solidFill>
                      <a:prstDash val="solid"/>
                      <a:round/>
                      <a:headEnd type="none" w="med" len="med"/>
                      <a:tailEnd type="none" w="med" len="med"/>
                    </a:lnR>
                    <a:lnT>
                      <a:noFill/>
                    </a:lnT>
                    <a:lnB>
                      <a:noFill/>
                    </a:lnB>
                  </a:tcPr>
                </a:tc>
                <a:tc hMerge="1">
                  <a:txBody>
                    <a:bodyPr/>
                    <a:lstStyle/>
                    <a:p>
                      <a:endParaRPr lang="tr-TR"/>
                    </a:p>
                  </a:txBody>
                  <a:tcPr/>
                </a:tc>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Merkez Yerleşkesi TÖMER Müdür Odası</a:t>
                      </a:r>
                      <a:endParaRPr lang="tr-TR" sz="1400" dirty="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gridSpan="2">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 24 m</a:t>
                      </a:r>
                      <a:r>
                        <a:rPr lang="tr-TR" sz="1400" b="1" baseline="30000" dirty="0">
                          <a:solidFill>
                            <a:srgbClr val="000000"/>
                          </a:solidFill>
                          <a:latin typeface="Times New Roman" pitchFamily="18" charset="0"/>
                          <a:ea typeface="Times New Roman"/>
                          <a:cs typeface="Times New Roman" pitchFamily="18" charset="0"/>
                        </a:rPr>
                        <a:t>2</a:t>
                      </a:r>
                      <a:endParaRPr lang="tr-TR" sz="1400" dirty="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 </a:t>
                      </a:r>
                      <a:endParaRPr lang="tr-TR" sz="1400" dirty="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solidFill>
                            <a:srgbClr val="000000"/>
                          </a:solidFill>
                          <a:latin typeface="Times New Roman" pitchFamily="18" charset="0"/>
                          <a:ea typeface="Times New Roman"/>
                          <a:cs typeface="Times New Roman" pitchFamily="18" charset="0"/>
                        </a:rPr>
                        <a:t> </a:t>
                      </a:r>
                      <a:endParaRPr lang="tr-TR" sz="140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gridSpan="8">
                  <a:txBody>
                    <a:bodyPr/>
                    <a:lstStyle/>
                    <a:p>
                      <a:pPr>
                        <a:spcAft>
                          <a:spcPts val="0"/>
                        </a:spcAft>
                      </a:pPr>
                      <a:r>
                        <a:rPr lang="tr-TR" sz="1400" b="1">
                          <a:solidFill>
                            <a:srgbClr val="000000"/>
                          </a:solidFill>
                          <a:latin typeface="Times New Roman" pitchFamily="18" charset="0"/>
                          <a:ea typeface="Times New Roman"/>
                          <a:cs typeface="Times New Roman" pitchFamily="18" charset="0"/>
                        </a:rPr>
                        <a:t>24 m</a:t>
                      </a:r>
                      <a:r>
                        <a:rPr lang="tr-TR" sz="1400" b="1" baseline="30000">
                          <a:solidFill>
                            <a:srgbClr val="000000"/>
                          </a:solidFill>
                          <a:latin typeface="Times New Roman" pitchFamily="18" charset="0"/>
                          <a:ea typeface="Times New Roman"/>
                          <a:cs typeface="Times New Roman" pitchFamily="18" charset="0"/>
                        </a:rPr>
                        <a:t>2</a:t>
                      </a:r>
                      <a:endParaRPr lang="tr-TR" sz="140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w="28575" cap="flat" cmpd="dbl" algn="ctr">
                      <a:solidFill>
                        <a:srgbClr val="3F3F3F"/>
                      </a:solidFill>
                      <a:prstDash val="solid"/>
                      <a:round/>
                      <a:headEnd type="none" w="med" len="med"/>
                      <a:tailEnd type="none" w="med" len="med"/>
                    </a:lnL>
                    <a:lnR>
                      <a:noFill/>
                    </a:lnR>
                    <a:lnT>
                      <a:noFill/>
                    </a:lnT>
                    <a:lnB>
                      <a:noFill/>
                    </a:lnB>
                  </a:tcPr>
                </a:tc>
                <a:tc hMerge="1">
                  <a:txBody>
                    <a:bodyPr/>
                    <a:lstStyle/>
                    <a:p>
                      <a:endParaRPr lang="tr-TR"/>
                    </a:p>
                  </a:txBody>
                  <a:tcPr/>
                </a:tc>
              </a:tr>
              <a:tr h="271183">
                <a:tc gridSpan="2">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a:noFill/>
                    </a:lnL>
                    <a:lnR w="28575" cap="flat" cmpd="dbl" algn="ctr">
                      <a:solidFill>
                        <a:srgbClr val="3F3F3F"/>
                      </a:solidFill>
                      <a:prstDash val="solid"/>
                      <a:round/>
                      <a:headEnd type="none" w="med" len="med"/>
                      <a:tailEnd type="none" w="med" len="med"/>
                    </a:lnR>
                    <a:lnT>
                      <a:noFill/>
                    </a:lnT>
                    <a:lnB>
                      <a:noFill/>
                    </a:lnB>
                  </a:tcPr>
                </a:tc>
                <a:tc hMerge="1">
                  <a:txBody>
                    <a:bodyPr/>
                    <a:lstStyle/>
                    <a:p>
                      <a:endParaRPr lang="tr-TR"/>
                    </a:p>
                  </a:txBody>
                  <a:tcPr/>
                </a:tc>
                <a:tc>
                  <a:txBody>
                    <a:bodyPr/>
                    <a:lstStyle/>
                    <a:p>
                      <a:pPr>
                        <a:spcAft>
                          <a:spcPts val="0"/>
                        </a:spcAft>
                      </a:pPr>
                      <a:r>
                        <a:rPr lang="tr-TR" sz="1400" b="1">
                          <a:solidFill>
                            <a:srgbClr val="000000"/>
                          </a:solidFill>
                          <a:latin typeface="Times New Roman" pitchFamily="18" charset="0"/>
                          <a:ea typeface="Times New Roman"/>
                          <a:cs typeface="Times New Roman" pitchFamily="18" charset="0"/>
                        </a:rPr>
                        <a:t>Merkez Yerleşkesi TÖMER Müdür  Yardımcısı Odası</a:t>
                      </a:r>
                      <a:endParaRPr lang="tr-TR" sz="140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gridSpan="2">
                  <a:txBody>
                    <a:bodyPr/>
                    <a:lstStyle/>
                    <a:p>
                      <a:pPr>
                        <a:spcAft>
                          <a:spcPts val="0"/>
                        </a:spcAft>
                      </a:pPr>
                      <a:r>
                        <a:rPr lang="tr-TR" sz="1400" b="1">
                          <a:solidFill>
                            <a:srgbClr val="000000"/>
                          </a:solidFill>
                          <a:latin typeface="Times New Roman" pitchFamily="18" charset="0"/>
                          <a:ea typeface="Times New Roman"/>
                          <a:cs typeface="Times New Roman" pitchFamily="18" charset="0"/>
                        </a:rPr>
                        <a:t>24 m</a:t>
                      </a:r>
                      <a:r>
                        <a:rPr lang="tr-TR" sz="1400" b="1" baseline="30000">
                          <a:solidFill>
                            <a:srgbClr val="000000"/>
                          </a:solidFill>
                          <a:latin typeface="Times New Roman" pitchFamily="18" charset="0"/>
                          <a:ea typeface="Times New Roman"/>
                          <a:cs typeface="Times New Roman" pitchFamily="18" charset="0"/>
                        </a:rPr>
                        <a:t>2</a:t>
                      </a:r>
                      <a:endParaRPr lang="tr-TR" sz="140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a:txBody>
                    <a:bodyPr/>
                    <a:lstStyle/>
                    <a:p>
                      <a:endParaRPr lang="tr-TR" sz="1400">
                        <a:latin typeface="Times New Roman" pitchFamily="18" charset="0"/>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endParaRPr lang="tr-TR" sz="1400">
                        <a:latin typeface="Times New Roman" pitchFamily="18" charset="0"/>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gridSpan="8">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24 m</a:t>
                      </a:r>
                      <a:r>
                        <a:rPr lang="tr-TR" sz="1400" b="1" baseline="30000" dirty="0">
                          <a:solidFill>
                            <a:srgbClr val="000000"/>
                          </a:solidFill>
                          <a:latin typeface="Times New Roman" pitchFamily="18" charset="0"/>
                          <a:ea typeface="Times New Roman"/>
                          <a:cs typeface="Times New Roman" pitchFamily="18" charset="0"/>
                        </a:rPr>
                        <a:t>2</a:t>
                      </a:r>
                      <a:endParaRPr lang="tr-TR" sz="1400" dirty="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r>
                        <a:rPr lang="tr-TR" sz="1400" dirty="0">
                          <a:latin typeface="Times New Roman" pitchFamily="18" charset="0"/>
                          <a:ea typeface="Calibri"/>
                          <a:cs typeface="Times New Roman" pitchFamily="18" charset="0"/>
                        </a:rPr>
                        <a:t> </a:t>
                      </a:r>
                    </a:p>
                  </a:txBody>
                  <a:tcPr marL="0" marR="0" marT="0" marB="0" anchor="ctr">
                    <a:lnL w="28575" cap="flat" cmpd="dbl" algn="ctr">
                      <a:solidFill>
                        <a:srgbClr val="3F3F3F"/>
                      </a:solidFill>
                      <a:prstDash val="solid"/>
                      <a:round/>
                      <a:headEnd type="none" w="med" len="med"/>
                      <a:tailEnd type="none" w="med" len="med"/>
                    </a:lnL>
                    <a:lnR>
                      <a:noFill/>
                    </a:lnR>
                    <a:lnT>
                      <a:noFill/>
                    </a:lnT>
                    <a:lnB>
                      <a:noFill/>
                    </a:lnB>
                  </a:tcPr>
                </a:tc>
                <a:tc hMerge="1">
                  <a:txBody>
                    <a:bodyPr/>
                    <a:lstStyle/>
                    <a:p>
                      <a:endParaRPr lang="tr-TR"/>
                    </a:p>
                  </a:txBody>
                  <a:tcPr/>
                </a:tc>
              </a:tr>
              <a:tr h="271183">
                <a:tc gridSpan="2">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a:noFill/>
                    </a:lnL>
                    <a:lnR w="28575" cap="flat" cmpd="dbl" algn="ctr">
                      <a:solidFill>
                        <a:srgbClr val="3F3F3F"/>
                      </a:solidFill>
                      <a:prstDash val="solid"/>
                      <a:round/>
                      <a:headEnd type="none" w="med" len="med"/>
                      <a:tailEnd type="none" w="med" len="med"/>
                    </a:lnR>
                    <a:lnT>
                      <a:noFill/>
                    </a:lnT>
                    <a:lnB>
                      <a:noFill/>
                    </a:lnB>
                  </a:tcPr>
                </a:tc>
                <a:tc hMerge="1">
                  <a:txBody>
                    <a:bodyPr/>
                    <a:lstStyle/>
                    <a:p>
                      <a:endParaRPr lang="tr-TR"/>
                    </a:p>
                  </a:txBody>
                  <a:tcPr/>
                </a:tc>
                <a:tc>
                  <a:txBody>
                    <a:bodyPr/>
                    <a:lstStyle/>
                    <a:p>
                      <a:pPr>
                        <a:spcAft>
                          <a:spcPts val="0"/>
                        </a:spcAft>
                      </a:pPr>
                      <a:r>
                        <a:rPr lang="tr-TR" sz="1400" b="1">
                          <a:solidFill>
                            <a:srgbClr val="000000"/>
                          </a:solidFill>
                          <a:latin typeface="Times New Roman" pitchFamily="18" charset="0"/>
                          <a:ea typeface="Times New Roman"/>
                          <a:cs typeface="Times New Roman" pitchFamily="18" charset="0"/>
                        </a:rPr>
                        <a:t>Merkez Yerleşkesi TÖMER Öğrenci İşleri Birimi</a:t>
                      </a:r>
                      <a:endParaRPr lang="tr-TR" sz="140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gridSpan="2">
                  <a:txBody>
                    <a:bodyPr/>
                    <a:lstStyle/>
                    <a:p>
                      <a:pPr>
                        <a:spcAft>
                          <a:spcPts val="0"/>
                        </a:spcAft>
                      </a:pPr>
                      <a:r>
                        <a:rPr lang="tr-TR" sz="1400" b="1">
                          <a:solidFill>
                            <a:srgbClr val="000000"/>
                          </a:solidFill>
                          <a:latin typeface="Times New Roman" pitchFamily="18" charset="0"/>
                          <a:ea typeface="Times New Roman"/>
                          <a:cs typeface="Times New Roman" pitchFamily="18" charset="0"/>
                        </a:rPr>
                        <a:t>24 m</a:t>
                      </a:r>
                      <a:r>
                        <a:rPr lang="tr-TR" sz="1400" b="1" baseline="30000">
                          <a:solidFill>
                            <a:srgbClr val="000000"/>
                          </a:solidFill>
                          <a:latin typeface="Times New Roman" pitchFamily="18" charset="0"/>
                          <a:ea typeface="Times New Roman"/>
                          <a:cs typeface="Times New Roman" pitchFamily="18" charset="0"/>
                        </a:rPr>
                        <a:t>2</a:t>
                      </a:r>
                      <a:endParaRPr lang="tr-TR" sz="140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a:txBody>
                    <a:bodyPr/>
                    <a:lstStyle/>
                    <a:p>
                      <a:endParaRPr lang="tr-TR" sz="1400" dirty="0">
                        <a:latin typeface="Times New Roman" pitchFamily="18" charset="0"/>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endParaRPr lang="tr-TR" sz="1400">
                        <a:latin typeface="Times New Roman" pitchFamily="18" charset="0"/>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gridSpan="8">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24 m</a:t>
                      </a:r>
                      <a:r>
                        <a:rPr lang="tr-TR" sz="1400" b="1" baseline="30000" dirty="0">
                          <a:solidFill>
                            <a:srgbClr val="000000"/>
                          </a:solidFill>
                          <a:latin typeface="Times New Roman" pitchFamily="18" charset="0"/>
                          <a:ea typeface="Times New Roman"/>
                          <a:cs typeface="Times New Roman" pitchFamily="18" charset="0"/>
                        </a:rPr>
                        <a:t>2</a:t>
                      </a:r>
                      <a:endParaRPr lang="tr-TR" sz="1400" dirty="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w="28575" cap="flat" cmpd="dbl" algn="ctr">
                      <a:solidFill>
                        <a:srgbClr val="3F3F3F"/>
                      </a:solidFill>
                      <a:prstDash val="solid"/>
                      <a:round/>
                      <a:headEnd type="none" w="med" len="med"/>
                      <a:tailEnd type="none" w="med" len="med"/>
                    </a:lnL>
                    <a:lnR>
                      <a:noFill/>
                    </a:lnR>
                    <a:lnT>
                      <a:noFill/>
                    </a:lnT>
                    <a:lnB>
                      <a:noFill/>
                    </a:lnB>
                  </a:tcPr>
                </a:tc>
                <a:tc hMerge="1">
                  <a:txBody>
                    <a:bodyPr/>
                    <a:lstStyle/>
                    <a:p>
                      <a:endParaRPr lang="tr-TR"/>
                    </a:p>
                  </a:txBody>
                  <a:tcPr/>
                </a:tc>
              </a:tr>
              <a:tr h="96388">
                <a:tc gridSpan="2">
                  <a:txBody>
                    <a:bodyPr/>
                    <a:lstStyle/>
                    <a:p>
                      <a:pPr>
                        <a:spcAft>
                          <a:spcPts val="0"/>
                        </a:spcAft>
                      </a:pPr>
                      <a:r>
                        <a:rPr lang="tr-TR" sz="1400" dirty="0">
                          <a:latin typeface="Times New Roman" pitchFamily="18" charset="0"/>
                          <a:ea typeface="Calibri"/>
                          <a:cs typeface="Times New Roman" pitchFamily="18" charset="0"/>
                        </a:rPr>
                        <a:t> </a:t>
                      </a:r>
                    </a:p>
                  </a:txBody>
                  <a:tcPr marL="0" marR="0" marT="0" marB="0" anchor="ctr">
                    <a:lnL>
                      <a:noFill/>
                    </a:lnL>
                    <a:lnR w="28575" cap="flat" cmpd="dbl" algn="ctr">
                      <a:solidFill>
                        <a:srgbClr val="3F3F3F"/>
                      </a:solidFill>
                      <a:prstDash val="solid"/>
                      <a:round/>
                      <a:headEnd type="none" w="med" len="med"/>
                      <a:tailEnd type="none" w="med" len="med"/>
                    </a:lnR>
                    <a:lnT>
                      <a:noFill/>
                    </a:lnT>
                    <a:lnB>
                      <a:noFill/>
                    </a:lnB>
                  </a:tcPr>
                </a:tc>
                <a:tc hMerge="1">
                  <a:txBody>
                    <a:bodyPr/>
                    <a:lstStyle/>
                    <a:p>
                      <a:endParaRPr lang="tr-TR"/>
                    </a:p>
                  </a:txBody>
                  <a:tcPr/>
                </a:tc>
                <a:tc>
                  <a:txBody>
                    <a:bodyPr/>
                    <a:lstStyle/>
                    <a:p>
                      <a:pPr>
                        <a:spcAft>
                          <a:spcPts val="0"/>
                        </a:spcAft>
                      </a:pPr>
                      <a:r>
                        <a:rPr lang="tr-TR" sz="1400" b="1">
                          <a:solidFill>
                            <a:srgbClr val="000000"/>
                          </a:solidFill>
                          <a:latin typeface="Times New Roman" pitchFamily="18" charset="0"/>
                          <a:ea typeface="Times New Roman"/>
                          <a:cs typeface="Times New Roman" pitchFamily="18" charset="0"/>
                        </a:rPr>
                        <a:t>TOPLAM</a:t>
                      </a:r>
                      <a:endParaRPr lang="tr-TR" sz="140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endParaRPr lang="tr-TR" sz="1400">
                        <a:latin typeface="Times New Roman" pitchFamily="18" charset="0"/>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tr-TR"/>
                    </a:p>
                  </a:txBody>
                  <a:tcPr/>
                </a:tc>
                <a:tc>
                  <a:txBody>
                    <a:bodyPr/>
                    <a:lstStyle/>
                    <a:p>
                      <a:pPr>
                        <a:spcAft>
                          <a:spcPts val="0"/>
                        </a:spcAft>
                      </a:pPr>
                      <a:r>
                        <a:rPr lang="tr-TR" sz="1400" b="1">
                          <a:solidFill>
                            <a:srgbClr val="000000"/>
                          </a:solidFill>
                          <a:latin typeface="Times New Roman" pitchFamily="18" charset="0"/>
                          <a:ea typeface="Times New Roman"/>
                          <a:cs typeface="Times New Roman" pitchFamily="18" charset="0"/>
                        </a:rPr>
                        <a:t> </a:t>
                      </a:r>
                      <a:endParaRPr lang="tr-TR" sz="140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 </a:t>
                      </a:r>
                      <a:endParaRPr lang="tr-TR" sz="1400" dirty="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8">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72 m</a:t>
                      </a:r>
                      <a:r>
                        <a:rPr lang="tr-TR" sz="1400" b="1" baseline="30000" dirty="0">
                          <a:solidFill>
                            <a:srgbClr val="000000"/>
                          </a:solidFill>
                          <a:latin typeface="Times New Roman" pitchFamily="18" charset="0"/>
                          <a:ea typeface="Times New Roman"/>
                          <a:cs typeface="Times New Roman" pitchFamily="18" charset="0"/>
                        </a:rPr>
                        <a:t>2</a:t>
                      </a:r>
                      <a:endParaRPr lang="tr-TR" sz="1400" dirty="0">
                        <a:latin typeface="Times New Roman" pitchFamily="18" charset="0"/>
                        <a:ea typeface="Calibri"/>
                        <a:cs typeface="Times New Roman" pitchFamily="18" charset="0"/>
                      </a:endParaRPr>
                    </a:p>
                  </a:txBody>
                  <a:tcPr marL="27181" marR="27181"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w="28575" cap="flat" cmpd="dbl" algn="ctr">
                      <a:solidFill>
                        <a:srgbClr val="3F3F3F"/>
                      </a:solidFill>
                      <a:prstDash val="solid"/>
                      <a:round/>
                      <a:headEnd type="none" w="med" len="med"/>
                      <a:tailEnd type="none" w="med" len="med"/>
                    </a:lnL>
                    <a:lnR>
                      <a:noFill/>
                    </a:lnR>
                    <a:lnT>
                      <a:noFill/>
                    </a:lnT>
                    <a:lnB>
                      <a:noFill/>
                    </a:lnB>
                  </a:tcPr>
                </a:tc>
                <a:tc hMerge="1">
                  <a:txBody>
                    <a:bodyPr/>
                    <a:lstStyle/>
                    <a:p>
                      <a:endParaRPr lang="tr-TR"/>
                    </a:p>
                  </a:txBody>
                  <a:tcPr/>
                </a:tc>
              </a:tr>
              <a:tr h="37295">
                <a:tc>
                  <a:txBody>
                    <a:bodyPr/>
                    <a:lstStyle/>
                    <a:p>
                      <a:pPr>
                        <a:spcAft>
                          <a:spcPts val="0"/>
                        </a:spcAft>
                      </a:pPr>
                      <a:r>
                        <a:rPr lang="tr-TR" sz="1400">
                          <a:latin typeface="Times New Roman" pitchFamily="18" charset="0"/>
                          <a:ea typeface="Calibri"/>
                          <a:cs typeface="Times New Roman" pitchFamily="18" charset="0"/>
                        </a:rPr>
                        <a:t> </a:t>
                      </a:r>
                    </a:p>
                  </a:txBody>
                  <a:tcPr marL="0" marR="0" marT="0" marB="0" anchor="ctr">
                    <a:lnL>
                      <a:noFill/>
                    </a:lnL>
                    <a:lnR>
                      <a:noFill/>
                    </a:lnR>
                    <a:lnT>
                      <a:noFill/>
                    </a:lnT>
                    <a:lnB>
                      <a:noFill/>
                    </a:lnB>
                  </a:tcPr>
                </a:tc>
                <a:tc gridSpan="7">
                  <a:txBody>
                    <a:bodyPr/>
                    <a:lstStyle/>
                    <a:p>
                      <a:endParaRPr lang="tr-TR" sz="1400" dirty="0" smtClean="0">
                        <a:latin typeface="Times New Roman" pitchFamily="18" charset="0"/>
                        <a:cs typeface="Times New Roman" pitchFamily="18" charset="0"/>
                      </a:endParaRPr>
                    </a:p>
                    <a:p>
                      <a:endParaRPr lang="tr-TR" sz="1400" dirty="0" smtClean="0">
                        <a:latin typeface="Times New Roman" pitchFamily="18" charset="0"/>
                        <a:cs typeface="Times New Roman" pitchFamily="18" charset="0"/>
                      </a:endParaRPr>
                    </a:p>
                    <a:p>
                      <a:endParaRPr lang="tr-TR" sz="1400" dirty="0">
                        <a:latin typeface="Times New Roman" pitchFamily="18" charset="0"/>
                        <a:cs typeface="Times New Roman" pitchFamily="18" charset="0"/>
                      </a:endParaRPr>
                    </a:p>
                  </a:txBody>
                  <a:tcPr marL="27181" marR="27181" marT="0" marB="0" anchor="ctr">
                    <a:lnL>
                      <a:noFill/>
                    </a:lnL>
                    <a:lnR>
                      <a:noFill/>
                    </a:lnR>
                    <a:lnT w="12700" cap="flat" cmpd="sng" algn="ctr">
                      <a:solidFill>
                        <a:schemeClr val="tx1"/>
                      </a:solidFill>
                      <a:prstDash val="solid"/>
                      <a:round/>
                      <a:headEnd type="none" w="med" len="med"/>
                      <a:tailEnd type="none" w="med" len="med"/>
                    </a:lnT>
                    <a:lnB>
                      <a:noFill/>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9">
                  <a:txBody>
                    <a:bodyPr/>
                    <a:lstStyle/>
                    <a:p>
                      <a:pPr>
                        <a:spcAft>
                          <a:spcPts val="0"/>
                        </a:spcAft>
                      </a:pPr>
                      <a:r>
                        <a:rPr lang="tr-TR" sz="1400" dirty="0">
                          <a:latin typeface="Times New Roman" pitchFamily="18" charset="0"/>
                          <a:ea typeface="Calibri"/>
                          <a:cs typeface="Times New Roman" pitchFamily="18" charset="0"/>
                        </a:rPr>
                        <a:t> </a:t>
                      </a: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1331640" y="1"/>
          <a:ext cx="6552728" cy="2387600"/>
        </p:xfrm>
        <a:graphic>
          <a:graphicData uri="http://schemas.openxmlformats.org/drawingml/2006/table">
            <a:tbl>
              <a:tblPr/>
              <a:tblGrid>
                <a:gridCol w="1008112"/>
                <a:gridCol w="552755"/>
                <a:gridCol w="311341"/>
                <a:gridCol w="761452"/>
                <a:gridCol w="940488"/>
                <a:gridCol w="689764"/>
                <a:gridCol w="879199"/>
                <a:gridCol w="1409617"/>
              </a:tblGrid>
              <a:tr h="692695">
                <a:tc gridSpan="2">
                  <a:txBody>
                    <a:bodyPr/>
                    <a:lstStyle/>
                    <a:p>
                      <a:pPr marR="179705" algn="ctr">
                        <a:spcBef>
                          <a:spcPts val="500"/>
                        </a:spcBef>
                        <a:spcAft>
                          <a:spcPts val="0"/>
                        </a:spcAft>
                      </a:pPr>
                      <a:endParaRPr lang="tr-TR" sz="1400" dirty="0">
                        <a:latin typeface="Times New Roman" pitchFamily="18" charset="0"/>
                        <a:ea typeface="Calibri"/>
                        <a:cs typeface="Times New Roman" pitchFamily="18" charset="0"/>
                      </a:endParaRPr>
                    </a:p>
                  </a:txBody>
                  <a:tcPr marL="27920" marR="27920" marT="0" marB="0" anchor="ctr">
                    <a:lnL>
                      <a:noFill/>
                    </a:lnL>
                    <a:lnR>
                      <a:noFill/>
                    </a:lnR>
                    <a:lnT>
                      <a:noFill/>
                    </a:lnT>
                    <a:lnB w="12700" cap="flat" cmpd="dbl" algn="ctr">
                      <a:solidFill>
                        <a:srgbClr val="000000"/>
                      </a:solidFill>
                      <a:prstDash val="solid"/>
                      <a:round/>
                      <a:headEnd type="none" w="med" len="med"/>
                      <a:tailEnd type="none" w="med" len="med"/>
                    </a:lnB>
                  </a:tcPr>
                </a:tc>
                <a:tc hMerge="1">
                  <a:txBody>
                    <a:bodyPr/>
                    <a:lstStyle/>
                    <a:p>
                      <a:endParaRPr lang="tr-TR"/>
                    </a:p>
                  </a:txBody>
                  <a:tcPr/>
                </a:tc>
                <a:tc gridSpan="6">
                  <a:txBody>
                    <a:bodyPr/>
                    <a:lstStyle/>
                    <a:p>
                      <a:pPr>
                        <a:spcAft>
                          <a:spcPts val="0"/>
                        </a:spcAft>
                      </a:pPr>
                      <a:r>
                        <a:rPr lang="tr-TR" sz="1400" dirty="0">
                          <a:latin typeface="Times New Roman" pitchFamily="18" charset="0"/>
                          <a:ea typeface="Calibri"/>
                          <a:cs typeface="Times New Roman" pitchFamily="18" charset="0"/>
                        </a:rPr>
                        <a:t> </a:t>
                      </a:r>
                    </a:p>
                  </a:txBody>
                  <a:tcPr marL="0" marR="0" marT="0" marB="0" anchor="ctr">
                    <a:lnL>
                      <a:noFill/>
                    </a:lnL>
                    <a:lnR>
                      <a:noFill/>
                    </a:lnR>
                    <a:lnT>
                      <a:noFill/>
                    </a:lnT>
                    <a:lnB w="28575" cap="flat" cmpd="dbl" algn="ctr">
                      <a:solidFill>
                        <a:srgbClr val="3F3F3F"/>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69076">
                <a:tc gridSpan="8">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Tablo I.3. Mevcut Fiziki Kapalı Alanların</a:t>
                      </a:r>
                      <a:endParaRPr lang="tr-TR" sz="1400" dirty="0">
                        <a:latin typeface="Times New Roman" pitchFamily="18" charset="0"/>
                        <a:ea typeface="Calibri"/>
                        <a:cs typeface="Times New Roman" pitchFamily="18" charset="0"/>
                      </a:endParaRPr>
                    </a:p>
                    <a:p>
                      <a:pPr algn="ctr">
                        <a:spcAft>
                          <a:spcPts val="0"/>
                        </a:spcAft>
                      </a:pPr>
                      <a:r>
                        <a:rPr lang="tr-TR" sz="1400" b="1" dirty="0">
                          <a:solidFill>
                            <a:srgbClr val="000000"/>
                          </a:solidFill>
                          <a:latin typeface="Times New Roman" pitchFamily="18" charset="0"/>
                          <a:ea typeface="Times New Roman"/>
                          <a:cs typeface="Times New Roman" pitchFamily="18" charset="0"/>
                        </a:rPr>
                        <a:t>(Derslikler ) Hizmet Alanlarına Göre Dağılımı (m²)</a:t>
                      </a:r>
                      <a:endParaRPr lang="tr-TR" sz="1400" dirty="0">
                        <a:latin typeface="Times New Roman" pitchFamily="18" charset="0"/>
                        <a:ea typeface="Calibri"/>
                        <a:cs typeface="Times New Roman" pitchFamily="18" charset="0"/>
                      </a:endParaRPr>
                    </a:p>
                  </a:txBody>
                  <a:tcPr marL="27920" marR="2792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742094">
                <a:tc>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Birim </a:t>
                      </a:r>
                      <a:r>
                        <a:rPr lang="tr-TR" sz="1400" b="1" dirty="0">
                          <a:latin typeface="Times New Roman" pitchFamily="18" charset="0"/>
                          <a:ea typeface="Times New Roman"/>
                          <a:cs typeface="Times New Roman" pitchFamily="18" charset="0"/>
                        </a:rPr>
                        <a:t>Adı</a:t>
                      </a:r>
                      <a:endParaRPr lang="tr-TR" sz="1400" dirty="0">
                        <a:latin typeface="Times New Roman" pitchFamily="18" charset="0"/>
                        <a:ea typeface="Calibri"/>
                        <a:cs typeface="Times New Roman" pitchFamily="18" charset="0"/>
                      </a:endParaRPr>
                    </a:p>
                  </a:txBody>
                  <a:tcPr marL="27920" marR="2792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gridSpan="2">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Eğitim Öğretim </a:t>
                      </a:r>
                      <a:r>
                        <a:rPr lang="tr-TR" sz="1400" b="1" dirty="0" smtClean="0">
                          <a:solidFill>
                            <a:srgbClr val="000000"/>
                          </a:solidFill>
                          <a:latin typeface="Times New Roman" pitchFamily="18" charset="0"/>
                          <a:ea typeface="Times New Roman"/>
                          <a:cs typeface="Times New Roman" pitchFamily="18" charset="0"/>
                        </a:rPr>
                        <a:t>Araştırma</a:t>
                      </a:r>
                      <a:endParaRPr lang="tr-TR" sz="1400" dirty="0">
                        <a:latin typeface="Times New Roman" pitchFamily="18" charset="0"/>
                        <a:ea typeface="Calibri"/>
                        <a:cs typeface="Times New Roman" pitchFamily="18" charset="0"/>
                      </a:endParaRPr>
                    </a:p>
                  </a:txBody>
                  <a:tcPr marL="27920" marR="2792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Sağlık</a:t>
                      </a:r>
                      <a:endParaRPr lang="tr-TR" sz="1400" dirty="0">
                        <a:latin typeface="Times New Roman" pitchFamily="18" charset="0"/>
                        <a:ea typeface="Calibri"/>
                        <a:cs typeface="Times New Roman" pitchFamily="18" charset="0"/>
                      </a:endParaRPr>
                    </a:p>
                  </a:txBody>
                  <a:tcPr marL="27920" marR="2792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Kültür</a:t>
                      </a:r>
                      <a:endParaRPr lang="tr-TR" sz="1400" dirty="0">
                        <a:latin typeface="Times New Roman" pitchFamily="18" charset="0"/>
                        <a:ea typeface="Calibri"/>
                        <a:cs typeface="Times New Roman" pitchFamily="18" charset="0"/>
                      </a:endParaRPr>
                    </a:p>
                  </a:txBody>
                  <a:tcPr marL="27920" marR="2792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Spor</a:t>
                      </a:r>
                      <a:endParaRPr lang="tr-TR" sz="1400" dirty="0">
                        <a:latin typeface="Times New Roman" pitchFamily="18" charset="0"/>
                        <a:ea typeface="Calibri"/>
                        <a:cs typeface="Times New Roman" pitchFamily="18" charset="0"/>
                      </a:endParaRPr>
                    </a:p>
                  </a:txBody>
                  <a:tcPr marL="27920" marR="2792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a:solidFill>
                            <a:srgbClr val="000000"/>
                          </a:solidFill>
                          <a:latin typeface="Times New Roman" pitchFamily="18" charset="0"/>
                          <a:ea typeface="Times New Roman"/>
                          <a:cs typeface="Times New Roman" pitchFamily="18" charset="0"/>
                        </a:rPr>
                        <a:t>İdari ve Diğer</a:t>
                      </a:r>
                      <a:endParaRPr lang="tr-TR" sz="1400">
                        <a:latin typeface="Times New Roman" pitchFamily="18" charset="0"/>
                        <a:ea typeface="Calibri"/>
                        <a:cs typeface="Times New Roman" pitchFamily="18" charset="0"/>
                      </a:endParaRPr>
                    </a:p>
                  </a:txBody>
                  <a:tcPr marL="27920" marR="2792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TOPLAM (m²)</a:t>
                      </a:r>
                      <a:endParaRPr lang="tr-TR" sz="1400" dirty="0">
                        <a:latin typeface="Times New Roman" pitchFamily="18" charset="0"/>
                        <a:ea typeface="Calibri"/>
                        <a:cs typeface="Times New Roman" pitchFamily="18" charset="0"/>
                      </a:endParaRPr>
                    </a:p>
                  </a:txBody>
                  <a:tcPr marL="27920" marR="2792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312731">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 TÖMER </a:t>
                      </a:r>
                      <a:endParaRPr lang="tr-TR" sz="1400" dirty="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gridSpan="2">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147m</a:t>
                      </a:r>
                      <a:r>
                        <a:rPr lang="tr-TR" sz="1400" b="1" baseline="30000" dirty="0">
                          <a:solidFill>
                            <a:srgbClr val="000000"/>
                          </a:solidFill>
                          <a:latin typeface="Times New Roman" pitchFamily="18" charset="0"/>
                          <a:ea typeface="Times New Roman"/>
                          <a:cs typeface="Times New Roman" pitchFamily="18" charset="0"/>
                        </a:rPr>
                        <a:t>2</a:t>
                      </a:r>
                      <a:endParaRPr lang="tr-TR" sz="1400" dirty="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a:txBody>
                    <a:bodyPr/>
                    <a:lstStyle/>
                    <a:p>
                      <a:endParaRPr lang="tr-TR" sz="1400">
                        <a:latin typeface="Times New Roman" pitchFamily="18" charset="0"/>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 </a:t>
                      </a:r>
                      <a:endParaRPr lang="tr-TR" sz="1400" dirty="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 </a:t>
                      </a:r>
                      <a:endParaRPr lang="tr-TR" sz="1400" dirty="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 </a:t>
                      </a:r>
                      <a:endParaRPr lang="tr-TR" sz="1400" dirty="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 147m</a:t>
                      </a:r>
                      <a:r>
                        <a:rPr lang="tr-TR" sz="1400" b="1" baseline="30000" dirty="0">
                          <a:solidFill>
                            <a:srgbClr val="000000"/>
                          </a:solidFill>
                          <a:latin typeface="Times New Roman" pitchFamily="18" charset="0"/>
                          <a:ea typeface="Times New Roman"/>
                          <a:cs typeface="Times New Roman" pitchFamily="18" charset="0"/>
                        </a:rPr>
                        <a:t>2</a:t>
                      </a:r>
                      <a:endParaRPr lang="tr-TR" sz="1400" dirty="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184538">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 </a:t>
                      </a:r>
                      <a:endParaRPr lang="tr-TR" sz="1400" dirty="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gridSpan="2">
                  <a:txBody>
                    <a:bodyPr/>
                    <a:lstStyle/>
                    <a:p>
                      <a:pPr>
                        <a:spcAft>
                          <a:spcPts val="0"/>
                        </a:spcAft>
                      </a:pPr>
                      <a:r>
                        <a:rPr lang="tr-TR" sz="1400" b="1">
                          <a:solidFill>
                            <a:srgbClr val="000000"/>
                          </a:solidFill>
                          <a:latin typeface="Times New Roman" pitchFamily="18" charset="0"/>
                          <a:ea typeface="Times New Roman"/>
                          <a:cs typeface="Times New Roman" pitchFamily="18" charset="0"/>
                        </a:rPr>
                        <a:t> </a:t>
                      </a:r>
                      <a:endParaRPr lang="tr-TR" sz="140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a:txBody>
                    <a:bodyPr/>
                    <a:lstStyle/>
                    <a:p>
                      <a:pPr>
                        <a:spcAft>
                          <a:spcPts val="0"/>
                        </a:spcAft>
                      </a:pPr>
                      <a:r>
                        <a:rPr lang="tr-TR" sz="1400" b="1">
                          <a:solidFill>
                            <a:srgbClr val="000000"/>
                          </a:solidFill>
                          <a:latin typeface="Times New Roman" pitchFamily="18" charset="0"/>
                          <a:ea typeface="Times New Roman"/>
                          <a:cs typeface="Times New Roman" pitchFamily="18" charset="0"/>
                        </a:rPr>
                        <a:t> </a:t>
                      </a:r>
                      <a:endParaRPr lang="tr-TR" sz="140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solidFill>
                            <a:srgbClr val="000000"/>
                          </a:solidFill>
                          <a:latin typeface="Times New Roman" pitchFamily="18" charset="0"/>
                          <a:ea typeface="Times New Roman"/>
                          <a:cs typeface="Times New Roman" pitchFamily="18" charset="0"/>
                        </a:rPr>
                        <a:t> </a:t>
                      </a:r>
                      <a:endParaRPr lang="tr-TR" sz="140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solidFill>
                            <a:srgbClr val="000000"/>
                          </a:solidFill>
                          <a:latin typeface="Times New Roman" pitchFamily="18" charset="0"/>
                          <a:ea typeface="Times New Roman"/>
                          <a:cs typeface="Times New Roman" pitchFamily="18" charset="0"/>
                        </a:rPr>
                        <a:t> </a:t>
                      </a:r>
                      <a:endParaRPr lang="tr-TR" sz="140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 </a:t>
                      </a:r>
                      <a:endParaRPr lang="tr-TR" sz="1400" dirty="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 </a:t>
                      </a:r>
                      <a:endParaRPr lang="tr-TR" sz="1400" dirty="0">
                        <a:latin typeface="Times New Roman" pitchFamily="18" charset="0"/>
                        <a:ea typeface="Calibri"/>
                        <a:cs typeface="Times New Roman" pitchFamily="18" charset="0"/>
                      </a:endParaRPr>
                    </a:p>
                  </a:txBody>
                  <a:tcPr marL="27920" marR="2792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bl>
          </a:graphicData>
        </a:graphic>
      </p:graphicFrame>
      <p:graphicFrame>
        <p:nvGraphicFramePr>
          <p:cNvPr id="9" name="8 Tablo"/>
          <p:cNvGraphicFramePr>
            <a:graphicFrameLocks noGrp="1"/>
          </p:cNvGraphicFramePr>
          <p:nvPr/>
        </p:nvGraphicFramePr>
        <p:xfrm>
          <a:off x="1331639" y="3212975"/>
          <a:ext cx="6552728" cy="1656186"/>
        </p:xfrm>
        <a:graphic>
          <a:graphicData uri="http://schemas.openxmlformats.org/drawingml/2006/table">
            <a:tbl>
              <a:tblPr/>
              <a:tblGrid>
                <a:gridCol w="3182431"/>
                <a:gridCol w="918850"/>
                <a:gridCol w="817149"/>
                <a:gridCol w="817149"/>
                <a:gridCol w="817149"/>
              </a:tblGrid>
              <a:tr h="344372">
                <a:tc gridSpan="5">
                  <a:txBody>
                    <a:bodyPr/>
                    <a:lstStyle/>
                    <a:p>
                      <a:pPr algn="ctr">
                        <a:spcAft>
                          <a:spcPts val="0"/>
                        </a:spcAft>
                      </a:pPr>
                      <a:r>
                        <a:rPr lang="tr-TR" sz="1400" b="1" dirty="0">
                          <a:latin typeface="Times New Roman"/>
                          <a:ea typeface="Times New Roman"/>
                          <a:cs typeface="Times New Roman"/>
                        </a:rPr>
                        <a:t>Tablo I.11. Yıllara Göre Derslik Başına Düşen Öğrenci Sayıları (II.Öğretim)        </a:t>
                      </a:r>
                      <a:endParaRPr lang="tr-TR" sz="14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84984">
                <a:tc>
                  <a:txBody>
                    <a:bodyPr/>
                    <a:lstStyle/>
                    <a:p>
                      <a:pPr>
                        <a:spcAft>
                          <a:spcPts val="0"/>
                        </a:spcAft>
                      </a:pPr>
                      <a:r>
                        <a:rPr lang="tr-TR" sz="1400" b="1" dirty="0">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latin typeface="Times New Roman"/>
                          <a:ea typeface="Times New Roman"/>
                          <a:cs typeface="Times New Roman"/>
                        </a:rPr>
                        <a:t>20...Yılı</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latin typeface="Times New Roman"/>
                          <a:ea typeface="Times New Roman"/>
                          <a:cs typeface="Times New Roman"/>
                        </a:rPr>
                        <a:t>20... Yılı</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latin typeface="Times New Roman"/>
                          <a:ea typeface="Times New Roman"/>
                          <a:cs typeface="Times New Roman"/>
                        </a:rPr>
                        <a:t>2014-2015 Yılı</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latin typeface="Times New Roman"/>
                          <a:ea typeface="Times New Roman"/>
                          <a:cs typeface="Times New Roman"/>
                        </a:rPr>
                        <a:t>2015 -2016 Yılı</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413415">
                <a:tc>
                  <a:txBody>
                    <a:bodyPr/>
                    <a:lstStyle/>
                    <a:p>
                      <a:pPr>
                        <a:spcAft>
                          <a:spcPts val="0"/>
                        </a:spcAft>
                      </a:pPr>
                      <a:r>
                        <a:rPr lang="tr-TR" sz="1400" b="1" dirty="0">
                          <a:latin typeface="Times New Roman"/>
                          <a:ea typeface="Times New Roman"/>
                          <a:cs typeface="Times New Roman"/>
                        </a:rPr>
                        <a:t>Derslik Sayısı (Sınıf)</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latin typeface="Times New Roman"/>
                          <a:ea typeface="Times New Roman"/>
                          <a:cs typeface="Times New Roman"/>
                        </a:rPr>
                        <a:t> </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latin typeface="Times New Roman"/>
                          <a:ea typeface="Times New Roman"/>
                          <a:cs typeface="Times New Roman"/>
                        </a:rPr>
                        <a:t> 2</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latin typeface="Times New Roman"/>
                          <a:ea typeface="Times New Roman"/>
                          <a:cs typeface="Times New Roman"/>
                        </a:rPr>
                        <a:t> 1</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413415">
                <a:tc>
                  <a:txBody>
                    <a:bodyPr/>
                    <a:lstStyle/>
                    <a:p>
                      <a:pPr>
                        <a:spcAft>
                          <a:spcPts val="0"/>
                        </a:spcAft>
                      </a:pPr>
                      <a:r>
                        <a:rPr lang="tr-TR" sz="1400" b="1" dirty="0">
                          <a:latin typeface="Times New Roman"/>
                          <a:ea typeface="Times New Roman"/>
                          <a:cs typeface="Times New Roman"/>
                        </a:rPr>
                        <a:t>Öğrenci Sayısı (II. Öğretim)</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latin typeface="Times New Roman"/>
                          <a:ea typeface="Times New Roman"/>
                          <a:cs typeface="Times New Roman"/>
                        </a:rPr>
                        <a:t> 60</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latin typeface="Times New Roman"/>
                          <a:ea typeface="Times New Roman"/>
                          <a:cs typeface="Times New Roman"/>
                        </a:rPr>
                        <a:t> 30</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1331640" y="836713"/>
          <a:ext cx="6768752" cy="2088232"/>
        </p:xfrm>
        <a:graphic>
          <a:graphicData uri="http://schemas.openxmlformats.org/drawingml/2006/table">
            <a:tbl>
              <a:tblPr/>
              <a:tblGrid>
                <a:gridCol w="1108977"/>
                <a:gridCol w="1489377"/>
                <a:gridCol w="1092164"/>
                <a:gridCol w="3078234"/>
              </a:tblGrid>
              <a:tr h="528956">
                <a:tc gridSpan="4">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Tablo I.12. Dersliklerin  Fiziki Durumu </a:t>
                      </a:r>
                      <a:endParaRPr lang="tr-TR" sz="1400" dirty="0">
                        <a:latin typeface="Times New Roman" pitchFamily="18" charset="0"/>
                        <a:ea typeface="Calibri"/>
                        <a:cs typeface="Times New Roman" pitchFamily="18" charset="0"/>
                      </a:endParaRPr>
                    </a:p>
                  </a:txBody>
                  <a:tcPr marL="44165" marR="44165"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r>
              <a:tr h="815549">
                <a:tc>
                  <a:txBody>
                    <a:bodyPr/>
                    <a:lstStyle/>
                    <a:p>
                      <a:pPr algn="ctr">
                        <a:spcAft>
                          <a:spcPts val="0"/>
                        </a:spcAft>
                      </a:pPr>
                      <a:r>
                        <a:rPr lang="tr-TR" sz="1400" b="1" dirty="0">
                          <a:solidFill>
                            <a:srgbClr val="000000"/>
                          </a:solidFill>
                          <a:latin typeface="Times New Roman"/>
                          <a:ea typeface="Times New Roman"/>
                          <a:cs typeface="Times New Roman"/>
                        </a:rPr>
                        <a:t>Derslik Sayısı (Amfi+Sınıf)</a:t>
                      </a:r>
                      <a:endParaRPr lang="tr-TR" sz="1400" dirty="0">
                        <a:latin typeface="Calibri"/>
                        <a:ea typeface="Calibri"/>
                        <a:cs typeface="Times New Roman"/>
                      </a:endParaRPr>
                    </a:p>
                  </a:txBody>
                  <a:tcPr marL="44165" marR="44165"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tr-TR" sz="1400" b="1">
                          <a:solidFill>
                            <a:srgbClr val="000000"/>
                          </a:solidFill>
                          <a:latin typeface="Times New Roman" pitchFamily="18" charset="0"/>
                          <a:ea typeface="Times New Roman"/>
                          <a:cs typeface="Times New Roman" pitchFamily="18" charset="0"/>
                        </a:rPr>
                        <a:t>Dersliklerin Oturak Sayısı</a:t>
                      </a:r>
                      <a:endParaRPr lang="tr-TR" sz="1400">
                        <a:latin typeface="Times New Roman" pitchFamily="18" charset="0"/>
                        <a:ea typeface="Calibri"/>
                        <a:cs typeface="Times New Roman" pitchFamily="18" charset="0"/>
                      </a:endParaRPr>
                    </a:p>
                  </a:txBody>
                  <a:tcPr marL="44165" marR="44165"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70C0"/>
                          </a:solidFill>
                          <a:latin typeface="Times New Roman" pitchFamily="18" charset="0"/>
                          <a:ea typeface="Times New Roman"/>
                          <a:cs typeface="Times New Roman" pitchFamily="18" charset="0"/>
                        </a:rPr>
                        <a:t>II. Öğretim</a:t>
                      </a:r>
                      <a:r>
                        <a:rPr lang="tr-TR" sz="1400" b="1" dirty="0">
                          <a:solidFill>
                            <a:srgbClr val="000000"/>
                          </a:solidFill>
                          <a:latin typeface="Times New Roman" pitchFamily="18" charset="0"/>
                          <a:ea typeface="Times New Roman"/>
                          <a:cs typeface="Times New Roman" pitchFamily="18" charset="0"/>
                        </a:rPr>
                        <a:t> Öğrenci Sayısı</a:t>
                      </a:r>
                      <a:endParaRPr lang="tr-TR" sz="1400" dirty="0">
                        <a:latin typeface="Times New Roman" pitchFamily="18" charset="0"/>
                        <a:ea typeface="Calibri"/>
                        <a:cs typeface="Times New Roman" pitchFamily="18" charset="0"/>
                      </a:endParaRPr>
                    </a:p>
                  </a:txBody>
                  <a:tcPr marL="44165" marR="44165" marT="0" marB="0" anchor="ctr">
                    <a:lnL w="28575" cap="flat" cmpd="dbl" algn="ctr">
                      <a:solidFill>
                        <a:srgbClr val="3F3F3F"/>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3F3F3F"/>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Dersliklerin Doluluk Oranı                                       ( Dersliklerin Oturak Sayısı/Örgün Öğretim Öğrenci Sayısı) *100 </a:t>
                      </a:r>
                      <a:endParaRPr lang="tr-TR" sz="1400" dirty="0">
                        <a:latin typeface="Times New Roman" pitchFamily="18" charset="0"/>
                        <a:ea typeface="Calibri"/>
                        <a:cs typeface="Times New Roman" pitchFamily="18" charset="0"/>
                      </a:endParaRPr>
                    </a:p>
                  </a:txBody>
                  <a:tcPr marL="44165" marR="44165" marT="0" marB="0" anchor="ctr">
                    <a:lnL w="12700" cap="flat" cmpd="dbl" algn="ctr">
                      <a:solidFill>
                        <a:srgbClr val="000000"/>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FFFFFF"/>
                    </a:solidFill>
                  </a:tcPr>
                </a:tc>
              </a:tr>
              <a:tr h="387338">
                <a:tc>
                  <a:txBody>
                    <a:bodyPr/>
                    <a:lstStyle/>
                    <a:p>
                      <a:pPr>
                        <a:spcAft>
                          <a:spcPts val="0"/>
                        </a:spcAft>
                      </a:pPr>
                      <a:r>
                        <a:rPr lang="tr-TR" sz="1400" b="1" dirty="0">
                          <a:solidFill>
                            <a:srgbClr val="000000"/>
                          </a:solidFill>
                          <a:latin typeface="Times New Roman"/>
                          <a:ea typeface="Times New Roman"/>
                          <a:cs typeface="Times New Roman"/>
                        </a:rPr>
                        <a:t>1</a:t>
                      </a:r>
                      <a:endParaRPr lang="tr-TR" sz="1400" dirty="0">
                        <a:latin typeface="Calibri"/>
                        <a:ea typeface="Calibri"/>
                        <a:cs typeface="Times New Roman"/>
                      </a:endParaRPr>
                    </a:p>
                  </a:txBody>
                  <a:tcPr marL="44165" marR="44165"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30</a:t>
                      </a:r>
                      <a:endParaRPr lang="tr-TR" sz="1400" dirty="0">
                        <a:latin typeface="Times New Roman" pitchFamily="18" charset="0"/>
                        <a:ea typeface="Calibri"/>
                        <a:cs typeface="Times New Roman" pitchFamily="18" charset="0"/>
                      </a:endParaRPr>
                    </a:p>
                  </a:txBody>
                  <a:tcPr marL="44165" marR="44165"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pitchFamily="18" charset="0"/>
                          <a:ea typeface="Times New Roman"/>
                          <a:cs typeface="Times New Roman" pitchFamily="18" charset="0"/>
                        </a:rPr>
                        <a:t>         30</a:t>
                      </a:r>
                      <a:endParaRPr lang="tr-TR" sz="1400" dirty="0">
                        <a:latin typeface="Times New Roman" pitchFamily="18" charset="0"/>
                        <a:ea typeface="Calibri"/>
                        <a:cs typeface="Times New Roman" pitchFamily="18" charset="0"/>
                      </a:endParaRPr>
                    </a:p>
                  </a:txBody>
                  <a:tcPr marL="44165" marR="44165" marT="0" marB="0" anchor="b">
                    <a:lnL w="28575" cap="flat" cmpd="dbl" algn="ctr">
                      <a:solidFill>
                        <a:srgbClr val="3F3F3F"/>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0000"/>
                          </a:solidFill>
                          <a:latin typeface="Times New Roman" pitchFamily="18" charset="0"/>
                          <a:ea typeface="Times New Roman"/>
                          <a:cs typeface="Times New Roman" pitchFamily="18" charset="0"/>
                        </a:rPr>
                        <a:t>1</a:t>
                      </a:r>
                      <a:endParaRPr lang="tr-TR" sz="1400" dirty="0">
                        <a:latin typeface="Times New Roman" pitchFamily="18" charset="0"/>
                        <a:ea typeface="Calibri"/>
                        <a:cs typeface="Times New Roman" pitchFamily="18" charset="0"/>
                      </a:endParaRPr>
                    </a:p>
                  </a:txBody>
                  <a:tcPr marL="44165" marR="44165" marT="0" marB="0" anchor="b">
                    <a:lnL w="12700" cap="flat" cmpd="dbl" algn="ctr">
                      <a:solidFill>
                        <a:srgbClr val="000000"/>
                      </a:solidFill>
                      <a:prstDash val="solid"/>
                      <a:round/>
                      <a:headEnd type="none" w="med" len="med"/>
                      <a:tailEnd type="none" w="med" len="med"/>
                    </a:lnL>
                    <a:lnR w="28575" cap="flat" cmpd="dbl" algn="ctr">
                      <a:solidFill>
                        <a:srgbClr val="3F3F3F"/>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FFFFFF"/>
                    </a:solidFill>
                  </a:tcPr>
                </a:tc>
              </a:tr>
              <a:tr h="356389">
                <a:tc>
                  <a:txBody>
                    <a:bodyPr/>
                    <a:lstStyle/>
                    <a:p>
                      <a:endParaRPr lang="tr-TR" sz="1100" dirty="0">
                        <a:latin typeface="Calibri"/>
                        <a:cs typeface="Times New Roman"/>
                      </a:endParaRPr>
                    </a:p>
                  </a:txBody>
                  <a:tcPr marL="44165" marR="44165"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endParaRPr lang="tr-TR" sz="1400" dirty="0">
                        <a:latin typeface="Times New Roman" pitchFamily="18" charset="0"/>
                        <a:cs typeface="Times New Roman" pitchFamily="18" charset="0"/>
                      </a:endParaRPr>
                    </a:p>
                  </a:txBody>
                  <a:tcPr marL="44165" marR="44165"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endParaRPr lang="tr-TR" sz="1400" dirty="0">
                        <a:latin typeface="Times New Roman" pitchFamily="18" charset="0"/>
                        <a:cs typeface="Times New Roman" pitchFamily="18" charset="0"/>
                      </a:endParaRPr>
                    </a:p>
                  </a:txBody>
                  <a:tcPr marL="44165" marR="44165" marT="0" marB="0" anchor="b">
                    <a:lnL w="28575" cap="flat" cmpd="dbl" algn="ctr">
                      <a:solidFill>
                        <a:srgbClr val="3F3F3F"/>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endParaRPr lang="tr-TR" sz="1400" dirty="0">
                        <a:latin typeface="Times New Roman" pitchFamily="18" charset="0"/>
                        <a:ea typeface="Calibri"/>
                        <a:cs typeface="Times New Roman" pitchFamily="18" charset="0"/>
                      </a:endParaRPr>
                    </a:p>
                  </a:txBody>
                  <a:tcPr marL="44165" marR="44165" marT="0" marB="0" anchor="b">
                    <a:lnL w="12700" cap="flat" cmpd="dbl" algn="ctr">
                      <a:solidFill>
                        <a:srgbClr val="000000"/>
                      </a:solidFill>
                      <a:prstDash val="solid"/>
                      <a:round/>
                      <a:headEnd type="none" w="med" len="med"/>
                      <a:tailEnd type="none" w="med" len="med"/>
                    </a:lnL>
                    <a:lnR w="28575" cap="flat" cmpd="dbl" algn="ctr">
                      <a:solidFill>
                        <a:srgbClr val="3F3F3F"/>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bl>
          </a:graphicData>
        </a:graphic>
      </p:graphicFrame>
      <p:graphicFrame>
        <p:nvGraphicFramePr>
          <p:cNvPr id="8" name="7 Tablo"/>
          <p:cNvGraphicFramePr>
            <a:graphicFrameLocks noGrp="1"/>
          </p:cNvGraphicFramePr>
          <p:nvPr/>
        </p:nvGraphicFramePr>
        <p:xfrm>
          <a:off x="1331641" y="3645025"/>
          <a:ext cx="6768751" cy="1656183"/>
        </p:xfrm>
        <a:graphic>
          <a:graphicData uri="http://schemas.openxmlformats.org/drawingml/2006/table">
            <a:tbl>
              <a:tblPr/>
              <a:tblGrid>
                <a:gridCol w="3483179"/>
                <a:gridCol w="821393"/>
                <a:gridCol w="821393"/>
                <a:gridCol w="821393"/>
                <a:gridCol w="821393"/>
              </a:tblGrid>
              <a:tr h="331236">
                <a:tc gridSpan="5">
                  <a:txBody>
                    <a:bodyPr/>
                    <a:lstStyle/>
                    <a:p>
                      <a:pPr algn="ctr">
                        <a:spcAft>
                          <a:spcPts val="0"/>
                        </a:spcAft>
                      </a:pPr>
                      <a:r>
                        <a:rPr lang="tr-TR" sz="1400" b="1" dirty="0">
                          <a:solidFill>
                            <a:srgbClr val="000000"/>
                          </a:solidFill>
                          <a:latin typeface="Times New Roman"/>
                          <a:ea typeface="Times New Roman"/>
                          <a:cs typeface="Times New Roman"/>
                        </a:rPr>
                        <a:t>Tablo I.14. Yıllar İtibariyle  Dersliklerin Teknolojik Donanımı </a:t>
                      </a:r>
                      <a:endParaRPr lang="tr-TR" sz="14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62475">
                <a:tc>
                  <a:txBody>
                    <a:bodyPr/>
                    <a:lstStyle/>
                    <a:p>
                      <a:pPr>
                        <a:spcAft>
                          <a:spcPts val="0"/>
                        </a:spcAft>
                      </a:pPr>
                      <a:r>
                        <a:rPr lang="tr-TR" sz="1400" b="1" dirty="0">
                          <a:solidFill>
                            <a:srgbClr val="000000"/>
                          </a:solidFill>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0000"/>
                          </a:solidFill>
                          <a:latin typeface="Times New Roman"/>
                          <a:ea typeface="Times New Roman"/>
                          <a:cs typeface="Times New Roman"/>
                        </a:rPr>
                        <a:t>20... Yılı</a:t>
                      </a:r>
                      <a:endParaRPr lang="tr-TR" sz="14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dirty="0">
                          <a:solidFill>
                            <a:srgbClr val="000000"/>
                          </a:solidFill>
                          <a:latin typeface="Times New Roman"/>
                          <a:ea typeface="Times New Roman"/>
                          <a:cs typeface="Times New Roman"/>
                        </a:rPr>
                        <a:t>20... Yılı</a:t>
                      </a:r>
                      <a:endParaRPr lang="tr-TR" sz="14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a:solidFill>
                            <a:srgbClr val="000000"/>
                          </a:solidFill>
                          <a:latin typeface="Times New Roman"/>
                          <a:ea typeface="Times New Roman"/>
                          <a:cs typeface="Times New Roman"/>
                        </a:rPr>
                        <a:t>2014-2015 Yılı</a:t>
                      </a:r>
                      <a:endParaRPr lang="tr-TR" sz="140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400" b="1">
                          <a:solidFill>
                            <a:srgbClr val="000000"/>
                          </a:solidFill>
                          <a:latin typeface="Times New Roman"/>
                          <a:ea typeface="Times New Roman"/>
                          <a:cs typeface="Times New Roman"/>
                        </a:rPr>
                        <a:t>2015-2016 Yılı</a:t>
                      </a:r>
                      <a:endParaRPr lang="tr-TR" sz="140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331236">
                <a:tc>
                  <a:txBody>
                    <a:bodyPr/>
                    <a:lstStyle/>
                    <a:p>
                      <a:pPr>
                        <a:spcAft>
                          <a:spcPts val="0"/>
                        </a:spcAft>
                      </a:pPr>
                      <a:r>
                        <a:rPr lang="tr-TR" sz="1400" b="1" dirty="0">
                          <a:solidFill>
                            <a:srgbClr val="000000"/>
                          </a:solidFill>
                          <a:latin typeface="Times New Roman"/>
                          <a:ea typeface="Times New Roman"/>
                          <a:cs typeface="Times New Roman"/>
                        </a:rPr>
                        <a:t>Derslik Sayısı (Sınıf)</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solidFill>
                            <a:srgbClr val="000000"/>
                          </a:solidFill>
                          <a:latin typeface="Times New Roman"/>
                          <a:ea typeface="Times New Roman"/>
                          <a:cs typeface="Times New Roman"/>
                        </a:rPr>
                        <a:t> </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smtClean="0">
                          <a:solidFill>
                            <a:srgbClr val="000000"/>
                          </a:solidFill>
                          <a:latin typeface="Times New Roman"/>
                          <a:ea typeface="Times New Roman"/>
                          <a:cs typeface="Times New Roman"/>
                        </a:rPr>
                        <a:t>2</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smtClean="0">
                          <a:solidFill>
                            <a:srgbClr val="000000"/>
                          </a:solidFill>
                          <a:latin typeface="Times New Roman"/>
                          <a:ea typeface="Times New Roman"/>
                          <a:cs typeface="Times New Roman"/>
                        </a:rPr>
                        <a:t>1</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331236">
                <a:tc>
                  <a:txBody>
                    <a:bodyPr/>
                    <a:lstStyle/>
                    <a:p>
                      <a:pPr>
                        <a:spcAft>
                          <a:spcPts val="0"/>
                        </a:spcAft>
                      </a:pPr>
                      <a:r>
                        <a:rPr lang="tr-TR" sz="1400" b="1" dirty="0">
                          <a:solidFill>
                            <a:srgbClr val="000000"/>
                          </a:solidFill>
                          <a:latin typeface="Times New Roman"/>
                          <a:ea typeface="Times New Roman"/>
                          <a:cs typeface="Times New Roman"/>
                        </a:rPr>
                        <a:t>Projeksiyon Cihazı Olan Derslik Sayısı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solidFill>
                            <a:srgbClr val="000000"/>
                          </a:solidFill>
                          <a:latin typeface="Times New Roman"/>
                          <a:ea typeface="Times New Roman"/>
                          <a:cs typeface="Times New Roman"/>
                        </a:rPr>
                        <a:t> </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a:solidFill>
                            <a:srgbClr val="000000"/>
                          </a:solidFill>
                          <a:latin typeface="Times New Roman"/>
                          <a:ea typeface="Times New Roman"/>
                          <a:cs typeface="Times New Roman"/>
                        </a:rPr>
                        <a:t> </a:t>
                      </a:r>
                      <a:endParaRPr lang="tr-TR" sz="14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a:ea typeface="Times New Roman"/>
                          <a:cs typeface="Times New Roman"/>
                        </a:rPr>
                        <a:t>1</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400" b="1" dirty="0">
                          <a:solidFill>
                            <a:srgbClr val="000000"/>
                          </a:solidFill>
                          <a:latin typeface="Times New Roman"/>
                          <a:ea typeface="Times New Roman"/>
                          <a:cs typeface="Times New Roman"/>
                        </a:rPr>
                        <a:t> -</a:t>
                      </a:r>
                      <a:endParaRPr lang="tr-TR" sz="14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868958"/>
          </a:xfrm>
        </p:spPr>
        <p:txBody>
          <a:bodyPr>
            <a:normAutofit/>
          </a:bodyPr>
          <a:lstStyle/>
          <a:p>
            <a:r>
              <a:rPr lang="tr-TR" sz="2700" b="1" dirty="0" smtClean="0"/>
              <a:t>Örgüt Yapısı</a:t>
            </a:r>
            <a:endParaRPr lang="tr-TR" dirty="0"/>
          </a:p>
        </p:txBody>
      </p:sp>
      <p:graphicFrame>
        <p:nvGraphicFramePr>
          <p:cNvPr id="4" name="Kuruluş Şeması 3"/>
          <p:cNvGraphicFramePr>
            <a:graphicFrameLocks noGrp="1"/>
          </p:cNvGraphicFramePr>
          <p:nvPr>
            <p:ph idx="1"/>
          </p:nvPr>
        </p:nvGraphicFramePr>
        <p:xfrm>
          <a:off x="457200" y="1484785"/>
          <a:ext cx="8229600"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700" b="1" dirty="0" smtClean="0">
                <a:latin typeface="Times New Roman" pitchFamily="18" charset="0"/>
                <a:cs typeface="Times New Roman" pitchFamily="18" charset="0"/>
              </a:rPr>
              <a:t>Eğitim Hizmetleri</a:t>
            </a:r>
            <a:r>
              <a:rPr lang="tr-TR" dirty="0" smtClean="0"/>
              <a:t/>
            </a:r>
            <a:br>
              <a:rPr lang="tr-TR" dirty="0" smtClean="0"/>
            </a:br>
            <a:endParaRPr lang="tr-TR" dirty="0"/>
          </a:p>
        </p:txBody>
      </p:sp>
      <p:sp>
        <p:nvSpPr>
          <p:cNvPr id="6" name="5 İçerik Yer Tutucusu"/>
          <p:cNvSpPr>
            <a:spLocks noGrp="1"/>
          </p:cNvSpPr>
          <p:nvPr>
            <p:ph idx="1"/>
          </p:nvPr>
        </p:nvSpPr>
        <p:spPr>
          <a:xfrm>
            <a:off x="1259632" y="2924945"/>
            <a:ext cx="6984776" cy="288032"/>
          </a:xfrm>
        </p:spPr>
        <p:txBody>
          <a:bodyPr>
            <a:normAutofit fontScale="47500" lnSpcReduction="20000"/>
          </a:bodyPr>
          <a:lstStyle/>
          <a:p>
            <a:endParaRPr lang="tr-TR" dirty="0"/>
          </a:p>
        </p:txBody>
      </p:sp>
      <p:graphicFrame>
        <p:nvGraphicFramePr>
          <p:cNvPr id="4" name="3 Tablo"/>
          <p:cNvGraphicFramePr>
            <a:graphicFrameLocks noGrp="1"/>
          </p:cNvGraphicFramePr>
          <p:nvPr/>
        </p:nvGraphicFramePr>
        <p:xfrm>
          <a:off x="1403649" y="980725"/>
          <a:ext cx="6408710" cy="1584178"/>
        </p:xfrm>
        <a:graphic>
          <a:graphicData uri="http://schemas.openxmlformats.org/drawingml/2006/table">
            <a:tbl>
              <a:tblPr/>
              <a:tblGrid>
                <a:gridCol w="1983564"/>
                <a:gridCol w="1042164"/>
                <a:gridCol w="1042164"/>
                <a:gridCol w="1060485"/>
                <a:gridCol w="1280333"/>
              </a:tblGrid>
              <a:tr h="346268">
                <a:tc gridSpan="5">
                  <a:txBody>
                    <a:bodyPr/>
                    <a:lstStyle/>
                    <a:p>
                      <a:pPr algn="ctr">
                        <a:spcAft>
                          <a:spcPts val="0"/>
                        </a:spcAft>
                      </a:pPr>
                      <a:r>
                        <a:rPr lang="tr-TR" sz="1600" b="1" dirty="0">
                          <a:solidFill>
                            <a:srgbClr val="000000"/>
                          </a:solidFill>
                          <a:latin typeface="Times New Roman"/>
                          <a:ea typeface="Times New Roman"/>
                          <a:cs typeface="Times New Roman"/>
                        </a:rPr>
                        <a:t>Tablo I.52. Yıllara Göre Öğrenci Sayıları *</a:t>
                      </a:r>
                      <a:endParaRPr lang="tr-TR" sz="16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90245">
                <a:tc>
                  <a:txBody>
                    <a:bodyPr/>
                    <a:lstStyle/>
                    <a:p>
                      <a:pPr algn="ctr">
                        <a:spcAft>
                          <a:spcPts val="0"/>
                        </a:spcAft>
                      </a:pPr>
                      <a:r>
                        <a:rPr lang="tr-TR" sz="1600" b="1" dirty="0">
                          <a:solidFill>
                            <a:srgbClr val="000000"/>
                          </a:solidFill>
                          <a:latin typeface="Times New Roman"/>
                          <a:ea typeface="Times New Roman"/>
                          <a:cs typeface="Times New Roman"/>
                        </a:rPr>
                        <a:t>Birim/Bölüm Adı</a:t>
                      </a:r>
                      <a:endParaRPr lang="tr-TR" sz="16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600" b="1" dirty="0">
                          <a:solidFill>
                            <a:srgbClr val="000000"/>
                          </a:solidFill>
                          <a:latin typeface="Times New Roman"/>
                          <a:ea typeface="Times New Roman"/>
                          <a:cs typeface="Times New Roman"/>
                        </a:rPr>
                        <a:t>20... Yılı</a:t>
                      </a:r>
                      <a:endParaRPr lang="tr-TR" sz="16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600" b="1" dirty="0">
                          <a:solidFill>
                            <a:srgbClr val="000000"/>
                          </a:solidFill>
                          <a:latin typeface="Times New Roman"/>
                          <a:ea typeface="Times New Roman"/>
                          <a:cs typeface="Times New Roman"/>
                        </a:rPr>
                        <a:t>20... Yılı</a:t>
                      </a:r>
                      <a:endParaRPr lang="tr-TR" sz="16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600" b="1" dirty="0">
                          <a:solidFill>
                            <a:srgbClr val="000000"/>
                          </a:solidFill>
                          <a:latin typeface="Times New Roman"/>
                          <a:ea typeface="Times New Roman"/>
                          <a:cs typeface="Times New Roman"/>
                        </a:rPr>
                        <a:t>2014-2015 Yılı</a:t>
                      </a:r>
                      <a:endParaRPr lang="tr-TR" sz="16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600" b="1">
                          <a:solidFill>
                            <a:srgbClr val="000000"/>
                          </a:solidFill>
                          <a:latin typeface="Times New Roman"/>
                          <a:ea typeface="Times New Roman"/>
                          <a:cs typeface="Times New Roman"/>
                        </a:rPr>
                        <a:t>2015-2016 Yılı</a:t>
                      </a:r>
                      <a:endParaRPr lang="tr-TR" sz="160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309863">
                <a:tc>
                  <a:txBody>
                    <a:bodyPr/>
                    <a:lstStyle/>
                    <a:p>
                      <a:pPr>
                        <a:spcAft>
                          <a:spcPts val="0"/>
                        </a:spcAft>
                      </a:pPr>
                      <a:r>
                        <a:rPr lang="tr-TR" sz="1600" b="1" dirty="0">
                          <a:solidFill>
                            <a:srgbClr val="000000"/>
                          </a:solidFill>
                          <a:latin typeface="Times New Roman"/>
                          <a:ea typeface="Times New Roman"/>
                          <a:cs typeface="Times New Roman"/>
                        </a:rPr>
                        <a:t> TÖMER</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dirty="0">
                          <a:solidFill>
                            <a:srgbClr val="000000"/>
                          </a:solidFill>
                          <a:latin typeface="Times New Roman"/>
                          <a:ea typeface="Times New Roman"/>
                          <a:cs typeface="Times New Roman"/>
                        </a:rPr>
                        <a:t> </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a:solidFill>
                            <a:srgbClr val="000000"/>
                          </a:solidFill>
                          <a:latin typeface="Times New Roman"/>
                          <a:ea typeface="Times New Roman"/>
                          <a:cs typeface="Times New Roman"/>
                        </a:rPr>
                        <a:t> </a:t>
                      </a:r>
                      <a:endParaRPr lang="tr-TR" sz="16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dirty="0">
                          <a:solidFill>
                            <a:srgbClr val="000000"/>
                          </a:solidFill>
                          <a:latin typeface="Times New Roman"/>
                          <a:ea typeface="Times New Roman"/>
                          <a:cs typeface="Times New Roman"/>
                        </a:rPr>
                        <a:t> 60</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dirty="0">
                          <a:solidFill>
                            <a:srgbClr val="000000"/>
                          </a:solidFill>
                          <a:latin typeface="Times New Roman"/>
                          <a:ea typeface="Times New Roman"/>
                          <a:cs typeface="Times New Roman"/>
                        </a:rPr>
                        <a:t> 30</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337802">
                <a:tc>
                  <a:txBody>
                    <a:bodyPr/>
                    <a:lstStyle/>
                    <a:p>
                      <a:pPr>
                        <a:spcAft>
                          <a:spcPts val="0"/>
                        </a:spcAft>
                      </a:pPr>
                      <a:r>
                        <a:rPr lang="tr-TR" sz="1600" b="1" dirty="0">
                          <a:solidFill>
                            <a:srgbClr val="000000"/>
                          </a:solidFill>
                          <a:latin typeface="Times New Roman"/>
                          <a:ea typeface="Times New Roman"/>
                          <a:cs typeface="Times New Roman"/>
                        </a:rPr>
                        <a:t>TOPLAM</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a:solidFill>
                            <a:srgbClr val="000000"/>
                          </a:solidFill>
                          <a:latin typeface="Times New Roman"/>
                          <a:ea typeface="Times New Roman"/>
                          <a:cs typeface="Times New Roman"/>
                        </a:rPr>
                        <a:t> </a:t>
                      </a:r>
                      <a:endParaRPr lang="tr-TR" sz="16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dirty="0">
                          <a:solidFill>
                            <a:srgbClr val="000000"/>
                          </a:solidFill>
                          <a:latin typeface="Times New Roman"/>
                          <a:ea typeface="Times New Roman"/>
                          <a:cs typeface="Times New Roman"/>
                        </a:rPr>
                        <a:t> </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dirty="0">
                          <a:solidFill>
                            <a:srgbClr val="000000"/>
                          </a:solidFill>
                          <a:latin typeface="Times New Roman"/>
                          <a:ea typeface="Times New Roman"/>
                          <a:cs typeface="Times New Roman"/>
                        </a:rPr>
                        <a:t> 60</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dirty="0">
                          <a:solidFill>
                            <a:srgbClr val="000000"/>
                          </a:solidFill>
                          <a:latin typeface="Times New Roman"/>
                          <a:ea typeface="Times New Roman"/>
                          <a:cs typeface="Times New Roman"/>
                        </a:rPr>
                        <a:t> 30</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bl>
          </a:graphicData>
        </a:graphic>
      </p:graphicFrame>
      <p:graphicFrame>
        <p:nvGraphicFramePr>
          <p:cNvPr id="8" name="7 Tablo"/>
          <p:cNvGraphicFramePr>
            <a:graphicFrameLocks noGrp="1"/>
          </p:cNvGraphicFramePr>
          <p:nvPr/>
        </p:nvGraphicFramePr>
        <p:xfrm>
          <a:off x="1403648" y="3645025"/>
          <a:ext cx="6408712" cy="1512165"/>
        </p:xfrm>
        <a:graphic>
          <a:graphicData uri="http://schemas.openxmlformats.org/drawingml/2006/table">
            <a:tbl>
              <a:tblPr/>
              <a:tblGrid>
                <a:gridCol w="2844884"/>
                <a:gridCol w="1672528"/>
                <a:gridCol w="1891300"/>
              </a:tblGrid>
              <a:tr h="302433">
                <a:tc gridSpan="3">
                  <a:txBody>
                    <a:bodyPr/>
                    <a:lstStyle/>
                    <a:p>
                      <a:pPr algn="ctr">
                        <a:spcAft>
                          <a:spcPts val="0"/>
                        </a:spcAft>
                      </a:pPr>
                      <a:r>
                        <a:rPr lang="tr-TR" sz="1600" b="1" dirty="0">
                          <a:solidFill>
                            <a:srgbClr val="000000"/>
                          </a:solidFill>
                          <a:latin typeface="Times New Roman"/>
                          <a:ea typeface="Times New Roman"/>
                          <a:cs typeface="Times New Roman"/>
                        </a:rPr>
                        <a:t>Tablo I.70 Yıllara Göre Mezun Olan Öğrenci Sayıları</a:t>
                      </a:r>
                      <a:endParaRPr lang="tr-TR" sz="16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r>
              <a:tr h="302433">
                <a:tc>
                  <a:txBody>
                    <a:bodyPr/>
                    <a:lstStyle/>
                    <a:p>
                      <a:pPr>
                        <a:spcAft>
                          <a:spcPts val="0"/>
                        </a:spcAft>
                      </a:pPr>
                      <a:r>
                        <a:rPr lang="tr-TR" sz="1600" b="1" dirty="0">
                          <a:solidFill>
                            <a:srgbClr val="000000"/>
                          </a:solidFill>
                          <a:latin typeface="Times New Roman"/>
                          <a:ea typeface="Times New Roman"/>
                          <a:cs typeface="Times New Roman"/>
                        </a:rPr>
                        <a:t> </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600" b="1">
                          <a:solidFill>
                            <a:srgbClr val="000000"/>
                          </a:solidFill>
                          <a:latin typeface="Times New Roman"/>
                          <a:ea typeface="Times New Roman"/>
                          <a:cs typeface="Times New Roman"/>
                        </a:rPr>
                        <a:t>20... Yılı</a:t>
                      </a:r>
                      <a:endParaRPr lang="tr-TR" sz="160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lgn="ctr">
                        <a:spcAft>
                          <a:spcPts val="0"/>
                        </a:spcAft>
                      </a:pPr>
                      <a:r>
                        <a:rPr lang="tr-TR" sz="1600" b="1" dirty="0">
                          <a:solidFill>
                            <a:srgbClr val="000000"/>
                          </a:solidFill>
                          <a:latin typeface="Times New Roman"/>
                          <a:ea typeface="Times New Roman"/>
                          <a:cs typeface="Times New Roman"/>
                        </a:rPr>
                        <a:t>2014-2015 Yılı</a:t>
                      </a:r>
                      <a:endParaRPr lang="tr-TR" sz="1600" dirty="0">
                        <a:latin typeface="Calibri"/>
                        <a:ea typeface="Calibri"/>
                        <a:cs typeface="Times New Roman"/>
                      </a:endParaRPr>
                    </a:p>
                  </a:txBody>
                  <a:tcPr marL="44450" marR="44450" marT="0" marB="0" anchor="ctr">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302433">
                <a:tc>
                  <a:txBody>
                    <a:bodyPr/>
                    <a:lstStyle/>
                    <a:p>
                      <a:pPr>
                        <a:spcAft>
                          <a:spcPts val="0"/>
                        </a:spcAft>
                      </a:pPr>
                      <a:r>
                        <a:rPr lang="tr-TR" sz="1600" b="1" dirty="0">
                          <a:solidFill>
                            <a:srgbClr val="000000"/>
                          </a:solidFill>
                          <a:latin typeface="Times New Roman"/>
                          <a:ea typeface="Times New Roman"/>
                          <a:cs typeface="Times New Roman"/>
                        </a:rPr>
                        <a:t>Kız</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dirty="0">
                          <a:solidFill>
                            <a:srgbClr val="000000"/>
                          </a:solidFill>
                          <a:latin typeface="Times New Roman"/>
                          <a:ea typeface="Times New Roman"/>
                          <a:cs typeface="Times New Roman"/>
                        </a:rPr>
                        <a:t> </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dirty="0">
                          <a:solidFill>
                            <a:srgbClr val="000000"/>
                          </a:solidFill>
                          <a:latin typeface="Times New Roman"/>
                          <a:ea typeface="Times New Roman"/>
                          <a:cs typeface="Times New Roman"/>
                        </a:rPr>
                        <a:t> 6</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302433">
                <a:tc>
                  <a:txBody>
                    <a:bodyPr/>
                    <a:lstStyle/>
                    <a:p>
                      <a:pPr>
                        <a:spcAft>
                          <a:spcPts val="0"/>
                        </a:spcAft>
                      </a:pPr>
                      <a:r>
                        <a:rPr lang="tr-TR" sz="1600" b="1" dirty="0">
                          <a:solidFill>
                            <a:srgbClr val="000000"/>
                          </a:solidFill>
                          <a:latin typeface="Times New Roman"/>
                          <a:ea typeface="Times New Roman"/>
                          <a:cs typeface="Times New Roman"/>
                        </a:rPr>
                        <a:t>Erkek</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dirty="0">
                          <a:solidFill>
                            <a:srgbClr val="000000"/>
                          </a:solidFill>
                          <a:latin typeface="Times New Roman"/>
                          <a:ea typeface="Times New Roman"/>
                          <a:cs typeface="Times New Roman"/>
                        </a:rPr>
                        <a:t> </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a:solidFill>
                            <a:srgbClr val="000000"/>
                          </a:solidFill>
                          <a:latin typeface="Times New Roman"/>
                          <a:ea typeface="Times New Roman"/>
                          <a:cs typeface="Times New Roman"/>
                        </a:rPr>
                        <a:t> 18</a:t>
                      </a:r>
                      <a:endParaRPr lang="tr-TR" sz="160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r h="302433">
                <a:tc>
                  <a:txBody>
                    <a:bodyPr/>
                    <a:lstStyle/>
                    <a:p>
                      <a:pPr>
                        <a:spcAft>
                          <a:spcPts val="0"/>
                        </a:spcAft>
                      </a:pPr>
                      <a:r>
                        <a:rPr lang="tr-TR" sz="1600" b="1" dirty="0">
                          <a:solidFill>
                            <a:srgbClr val="000000"/>
                          </a:solidFill>
                          <a:latin typeface="Times New Roman"/>
                          <a:ea typeface="Times New Roman"/>
                          <a:cs typeface="Times New Roman"/>
                        </a:rPr>
                        <a:t>Toplam Öğrenci Sayısı</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dirty="0">
                          <a:solidFill>
                            <a:srgbClr val="000000"/>
                          </a:solidFill>
                          <a:latin typeface="Times New Roman"/>
                          <a:ea typeface="Times New Roman"/>
                          <a:cs typeface="Times New Roman"/>
                        </a:rPr>
                        <a:t> </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c>
                  <a:txBody>
                    <a:bodyPr/>
                    <a:lstStyle/>
                    <a:p>
                      <a:pPr>
                        <a:spcAft>
                          <a:spcPts val="0"/>
                        </a:spcAft>
                      </a:pPr>
                      <a:r>
                        <a:rPr lang="tr-TR" sz="1600" b="1" dirty="0">
                          <a:solidFill>
                            <a:srgbClr val="000000"/>
                          </a:solidFill>
                          <a:latin typeface="Times New Roman"/>
                          <a:ea typeface="Times New Roman"/>
                          <a:cs typeface="Times New Roman"/>
                        </a:rPr>
                        <a:t> 24</a:t>
                      </a:r>
                      <a:endParaRPr lang="tr-TR" sz="1600" dirty="0">
                        <a:latin typeface="Calibri"/>
                        <a:ea typeface="Calibri"/>
                        <a:cs typeface="Times New Roman"/>
                      </a:endParaRPr>
                    </a:p>
                  </a:txBody>
                  <a:tcPr marL="44450" marR="44450" marT="0" marB="0" anchor="b">
                    <a:lnL w="28575" cap="flat" cmpd="dbl" algn="ctr">
                      <a:solidFill>
                        <a:srgbClr val="3F3F3F"/>
                      </a:solidFill>
                      <a:prstDash val="solid"/>
                      <a:round/>
                      <a:headEnd type="none" w="med" len="med"/>
                      <a:tailEnd type="none" w="med" len="med"/>
                    </a:lnL>
                    <a:lnR w="28575" cap="flat" cmpd="dbl" algn="ctr">
                      <a:solidFill>
                        <a:srgbClr val="3F3F3F"/>
                      </a:solidFill>
                      <a:prstDash val="solid"/>
                      <a:round/>
                      <a:headEnd type="none" w="med" len="med"/>
                      <a:tailEnd type="none" w="med" len="med"/>
                    </a:lnR>
                    <a:lnT w="28575" cap="flat" cmpd="dbl" algn="ctr">
                      <a:solidFill>
                        <a:srgbClr val="3F3F3F"/>
                      </a:solidFill>
                      <a:prstDash val="solid"/>
                      <a:round/>
                      <a:headEnd type="none" w="med" len="med"/>
                      <a:tailEnd type="none" w="med" len="med"/>
                    </a:lnT>
                    <a:lnB w="28575" cap="flat" cmpd="dbl" algn="ctr">
                      <a:solidFill>
                        <a:srgbClr val="3F3F3F"/>
                      </a:solidFill>
                      <a:prstDash val="solid"/>
                      <a:round/>
                      <a:headEnd type="none" w="med" len="med"/>
                      <a:tailEnd type="none" w="med" len="med"/>
                    </a:lnB>
                    <a:solidFill>
                      <a:srgbClr val="FFFFFF"/>
                    </a:solidFill>
                  </a:tcPr>
                </a:tc>
              </a:tr>
            </a:tbl>
          </a:graphicData>
        </a:graphic>
      </p:graphicFrame>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781</Words>
  <Application>Microsoft Office PowerPoint</Application>
  <PresentationFormat>Ekran Gösterisi (4:3)</PresentationFormat>
  <Paragraphs>228</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Slayt 1</vt:lpstr>
      <vt:lpstr>Genel Bilgi </vt:lpstr>
      <vt:lpstr>Misyon </vt:lpstr>
      <vt:lpstr>Vizyon </vt:lpstr>
      <vt:lpstr>    İdareye İlişkin Bilgiler Fiziksel Yapı   </vt:lpstr>
      <vt:lpstr>Slayt 6</vt:lpstr>
      <vt:lpstr>Slayt 7</vt:lpstr>
      <vt:lpstr>Örgüt Yapısı</vt:lpstr>
      <vt:lpstr>Eğitim Hizmetleri </vt:lpstr>
      <vt:lpstr>Birim Amaç ve Hedefleri  </vt:lpstr>
      <vt:lpstr>Slayt 11</vt:lpstr>
      <vt:lpstr>Mali Bilgiler</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bil</dc:creator>
  <cp:lastModifiedBy>bil</cp:lastModifiedBy>
  <cp:revision>7</cp:revision>
  <dcterms:created xsi:type="dcterms:W3CDTF">2016-04-05T11:00:26Z</dcterms:created>
  <dcterms:modified xsi:type="dcterms:W3CDTF">2018-06-06T08:43:57Z</dcterms:modified>
</cp:coreProperties>
</file>