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458" r:id="rId4"/>
    <p:sldId id="459" r:id="rId5"/>
    <p:sldId id="433" r:id="rId6"/>
    <p:sldId id="434" r:id="rId7"/>
    <p:sldId id="435" r:id="rId8"/>
    <p:sldId id="439" r:id="rId9"/>
    <p:sldId id="436" r:id="rId10"/>
    <p:sldId id="438" r:id="rId11"/>
    <p:sldId id="440" r:id="rId12"/>
    <p:sldId id="450" r:id="rId13"/>
    <p:sldId id="452" r:id="rId14"/>
    <p:sldId id="401" r:id="rId15"/>
    <p:sldId id="442" r:id="rId16"/>
    <p:sldId id="448" r:id="rId17"/>
    <p:sldId id="443" r:id="rId18"/>
    <p:sldId id="444" r:id="rId19"/>
    <p:sldId id="445" r:id="rId20"/>
    <p:sldId id="446" r:id="rId21"/>
    <p:sldId id="447" r:id="rId22"/>
    <p:sldId id="449" r:id="rId23"/>
    <p:sldId id="456" r:id="rId24"/>
    <p:sldId id="457" r:id="rId25"/>
    <p:sldId id="394"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0" autoAdjust="0"/>
    <p:restoredTop sz="94660"/>
  </p:normalViewPr>
  <p:slideViewPr>
    <p:cSldViewPr snapToGrid="0">
      <p:cViewPr varScale="1">
        <p:scale>
          <a:sx n="115" d="100"/>
          <a:sy n="115" d="100"/>
        </p:scale>
        <p:origin x="426"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smtClean="0"/>
            <a:t>Müdür</a:t>
          </a:r>
          <a:br>
            <a:rPr lang="tr-TR" sz="1400" dirty="0" smtClean="0"/>
          </a:br>
          <a:r>
            <a:rPr lang="tr-TR" sz="1400" dirty="0" smtClean="0"/>
            <a:t> </a:t>
          </a:r>
          <a:r>
            <a:rPr lang="tr-TR" sz="1400" dirty="0" err="1" smtClean="0"/>
            <a:t>Doç</a:t>
          </a:r>
          <a:r>
            <a:rPr lang="tr-TR" sz="1400" dirty="0" smtClean="0"/>
            <a:t> Dr. </a:t>
          </a:r>
          <a:r>
            <a:rPr lang="tr-TR" sz="1400" dirty="0" smtClean="0"/>
            <a:t>Yılmaz AKDEMİR</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smtClean="0">
              <a:solidFill>
                <a:sysClr val="window" lastClr="FFFFFF"/>
              </a:solidFill>
              <a:latin typeface="Calibri"/>
              <a:ea typeface="+mn-ea"/>
              <a:cs typeface="+mn-cs"/>
            </a:rPr>
            <a:t>İdari Personel </a:t>
          </a:r>
        </a:p>
        <a:p>
          <a:r>
            <a:rPr lang="tr-TR" sz="1400" dirty="0" err="1" smtClean="0">
              <a:solidFill>
                <a:sysClr val="window" lastClr="FFFFFF"/>
              </a:solidFill>
              <a:latin typeface="Calibri"/>
              <a:ea typeface="+mn-ea"/>
              <a:cs typeface="+mn-cs"/>
            </a:rPr>
            <a:t>Agit</a:t>
          </a:r>
          <a:r>
            <a:rPr lang="tr-TR" sz="1400" dirty="0" smtClean="0">
              <a:solidFill>
                <a:sysClr val="window" lastClr="FFFFFF"/>
              </a:solidFill>
              <a:latin typeface="Calibri"/>
              <a:ea typeface="+mn-ea"/>
              <a:cs typeface="+mn-cs"/>
            </a:rPr>
            <a:t> KAMEL</a:t>
          </a: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46E91D19-B9F7-4A6A-A57C-AC8AB265DE14}">
      <dgm:prSet phldrT="[Metin]" custT="1"/>
      <dgm:spPr/>
      <dgm:t>
        <a:bodyPr/>
        <a:lstStyle/>
        <a:p>
          <a:r>
            <a:rPr lang="tr-TR" sz="1400" dirty="0" smtClean="0"/>
            <a:t>Akademik  Personel</a:t>
          </a:r>
        </a:p>
        <a:p>
          <a:r>
            <a:rPr lang="tr-TR" sz="1400" dirty="0" err="1" smtClean="0"/>
            <a:t>Doç.Dr</a:t>
          </a:r>
          <a:r>
            <a:rPr lang="tr-TR" sz="1400" dirty="0" smtClean="0"/>
            <a:t>. </a:t>
          </a:r>
          <a:r>
            <a:rPr lang="tr-TR" sz="1400" dirty="0" smtClean="0"/>
            <a:t>Yılmaz AKDEMİR</a:t>
          </a:r>
          <a:br>
            <a:rPr lang="tr-TR" sz="1400" dirty="0" smtClean="0"/>
          </a:br>
          <a:r>
            <a:rPr lang="tr-TR" sz="1400" dirty="0" smtClean="0"/>
            <a:t/>
          </a:r>
          <a:br>
            <a:rPr lang="tr-TR" sz="1400" dirty="0" smtClean="0"/>
          </a:br>
          <a:r>
            <a:rPr lang="tr-TR" sz="1400" dirty="0" err="1" smtClean="0"/>
            <a:t>Uzm.Öğretici</a:t>
          </a:r>
          <a:r>
            <a:rPr lang="tr-TR" sz="1400" dirty="0" smtClean="0"/>
            <a:t>/Zafer Nedim YOLCU</a:t>
          </a:r>
          <a:r>
            <a:rPr lang="tr-TR" sz="1400" dirty="0" smtClean="0"/>
            <a:t/>
          </a:r>
          <a:br>
            <a:rPr lang="tr-TR" sz="1400" dirty="0" smtClean="0"/>
          </a:br>
          <a:r>
            <a:rPr lang="tr-TR" sz="1200" dirty="0" smtClean="0"/>
            <a:t/>
          </a:r>
          <a:br>
            <a:rPr lang="tr-TR" sz="1200" dirty="0" smtClean="0"/>
          </a:br>
          <a:endParaRPr lang="tr-TR" sz="1200" dirty="0"/>
        </a:p>
      </dgm:t>
    </dgm:pt>
    <dgm:pt modelId="{EDD1F971-AD15-4B25-92CF-85B1026CFBCE}" type="parTrans" cxnId="{39F37742-6A80-444D-9CB0-B0C773107776}">
      <dgm:prSet/>
      <dgm:spPr/>
      <dgm:t>
        <a:bodyPr/>
        <a:lstStyle/>
        <a:p>
          <a:endParaRPr lang="tr-TR"/>
        </a:p>
      </dgm:t>
    </dgm:pt>
    <dgm:pt modelId="{136942C5-CA55-4739-9511-5CAD1761224D}" type="sibTrans" cxnId="{39F37742-6A80-444D-9CB0-B0C773107776}">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t>
        <a:bodyPr/>
        <a:lstStyle/>
        <a:p>
          <a:endParaRPr lang="tr-TR"/>
        </a:p>
      </dgm:t>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23">
        <dgm:presLayoutVars>
          <dgm:chPref val="3"/>
        </dgm:presLayoutVars>
      </dgm:prSet>
      <dgm:spPr/>
      <dgm:t>
        <a:bodyPr/>
        <a:lstStyle/>
        <a:p>
          <a:endParaRPr lang="tr-TR"/>
        </a:p>
      </dgm:t>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t>
        <a:bodyPr/>
        <a:lstStyle/>
        <a:p>
          <a:endParaRPr lang="tr-TR"/>
        </a:p>
      </dgm:t>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custScaleY="124511"/>
      <dgm:spPr/>
      <dgm:t>
        <a:bodyPr/>
        <a:lstStyle/>
        <a:p>
          <a:endParaRPr lang="tr-TR"/>
        </a:p>
      </dgm:t>
    </dgm:pt>
    <dgm:pt modelId="{7B8EDDFD-204F-4B65-B2E1-94E01D2C924D}" type="pres">
      <dgm:prSet presAssocID="{E45A58AE-237F-4162-A71A-7A1F8B196ACF}" presName="hierChild3" presStyleCnt="0"/>
      <dgm:spPr/>
    </dgm:pt>
    <dgm:pt modelId="{F9CF525F-A4B2-4DB1-954D-D17E4A33429E}" type="pres">
      <dgm:prSet presAssocID="{EDD1F971-AD15-4B25-92CF-85B1026CFBCE}" presName="Name19" presStyleLbl="parChTrans1D2" presStyleIdx="1" presStyleCnt="2"/>
      <dgm:spPr/>
      <dgm:t>
        <a:bodyPr/>
        <a:lstStyle/>
        <a:p>
          <a:endParaRPr lang="tr-TR"/>
        </a:p>
      </dgm:t>
    </dgm:pt>
    <dgm:pt modelId="{3C455C53-40FC-4D6F-920E-082B97EF421F}" type="pres">
      <dgm:prSet presAssocID="{46E91D19-B9F7-4A6A-A57C-AC8AB265DE14}" presName="Name21" presStyleCnt="0"/>
      <dgm:spPr/>
    </dgm:pt>
    <dgm:pt modelId="{137952E9-304C-4C22-BFFF-F3585A9A08EA}" type="pres">
      <dgm:prSet presAssocID="{46E91D19-B9F7-4A6A-A57C-AC8AB265DE14}" presName="level2Shape" presStyleLbl="node2" presStyleIdx="1" presStyleCnt="2" custScaleX="106478" custScaleY="121360" custLinFactNeighborX="-4860" custLinFactNeighborY="3402"/>
      <dgm:spPr/>
      <dgm:t>
        <a:bodyPr/>
        <a:lstStyle/>
        <a:p>
          <a:endParaRPr lang="tr-TR"/>
        </a:p>
      </dgm:t>
    </dgm:pt>
    <dgm:pt modelId="{DCED36F9-6112-4F90-A8E0-5C332BE4C502}" type="pres">
      <dgm:prSet presAssocID="{46E91D19-B9F7-4A6A-A57C-AC8AB265DE14}" presName="hierChild3" presStyleCnt="0"/>
      <dgm:spPr/>
    </dgm:pt>
    <dgm:pt modelId="{26D90CFF-CDB1-4EC2-B4E0-4185821C3E3E}" type="pres">
      <dgm:prSet presAssocID="{E5D64844-311F-43E9-AC57-6ED654B3242C}" presName="bgShapesFlow" presStyleCnt="0"/>
      <dgm:spPr/>
    </dgm:pt>
  </dgm:ptLst>
  <dgm:cxnLst>
    <dgm:cxn modelId="{D6663F52-7B57-4114-A25A-4FAF1AC8861F}" type="presOf" srcId="{D67D9EDA-70B6-476C-9133-05F50FF46C05}" destId="{DFAEBD45-58C0-40EB-ABD0-350CF3874FE1}" srcOrd="0" destOrd="0" presId="urn:microsoft.com/office/officeart/2005/8/layout/hierarchy6"/>
    <dgm:cxn modelId="{EDEC5D75-1CFB-4629-9B51-3D1A2A6472C5}" type="presOf" srcId="{F8E95E66-CDC8-47CC-8D17-C41BA13F4674}" destId="{CC4765B0-4D12-4CD8-B876-90D3218790CC}" srcOrd="0" destOrd="0" presId="urn:microsoft.com/office/officeart/2005/8/layout/hierarchy6"/>
    <dgm:cxn modelId="{ACF2EE57-DDD6-4079-BFB9-7496469B7450}" type="presOf" srcId="{46E91D19-B9F7-4A6A-A57C-AC8AB265DE14}" destId="{137952E9-304C-4C22-BFFF-F3585A9A08EA}" srcOrd="0" destOrd="0" presId="urn:microsoft.com/office/officeart/2005/8/layout/hierarchy6"/>
    <dgm:cxn modelId="{39F37742-6A80-444D-9CB0-B0C773107776}" srcId="{D67D9EDA-70B6-476C-9133-05F50FF46C05}" destId="{46E91D19-B9F7-4A6A-A57C-AC8AB265DE14}" srcOrd="1" destOrd="0" parTransId="{EDD1F971-AD15-4B25-92CF-85B1026CFBCE}" sibTransId="{136942C5-CA55-4739-9511-5CAD1761224D}"/>
    <dgm:cxn modelId="{7AC0A7E9-97C4-4793-9629-455C662D62D7}" srcId="{D67D9EDA-70B6-476C-9133-05F50FF46C05}" destId="{E45A58AE-237F-4162-A71A-7A1F8B196ACF}" srcOrd="0" destOrd="0" parTransId="{F8E95E66-CDC8-47CC-8D17-C41BA13F4674}" sibTransId="{403FF4A3-3B4D-436B-9D28-5BB96DDCA13D}"/>
    <dgm:cxn modelId="{992C6C35-45D9-4E05-99AF-14480F8E6C92}" type="presOf" srcId="{EDD1F971-AD15-4B25-92CF-85B1026CFBCE}" destId="{F9CF525F-A4B2-4DB1-954D-D17E4A33429E}"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F139C719-CA26-4F46-B3C0-30E93274D309}" type="presOf" srcId="{E45A58AE-237F-4162-A71A-7A1F8B196ACF}" destId="{578563C6-A9ED-4B71-BC2B-6C372F9C175E}" srcOrd="0" destOrd="0" presId="urn:microsoft.com/office/officeart/2005/8/layout/hierarchy6"/>
    <dgm:cxn modelId="{FAE226C4-AFE3-464E-952C-48BA2632D349}" type="presOf" srcId="{E5D64844-311F-43E9-AC57-6ED654B3242C}" destId="{3C6D0215-1910-4063-A8FA-246E4914CF50}" srcOrd="0" destOrd="0" presId="urn:microsoft.com/office/officeart/2005/8/layout/hierarchy6"/>
    <dgm:cxn modelId="{9B2EF3E9-F73F-4D22-B1D9-C8D5D029537B}" type="presParOf" srcId="{3C6D0215-1910-4063-A8FA-246E4914CF50}" destId="{FE86E3F5-EC53-4494-94AC-90E2EA04D552}" srcOrd="0" destOrd="0" presId="urn:microsoft.com/office/officeart/2005/8/layout/hierarchy6"/>
    <dgm:cxn modelId="{3FBEF5B4-4FF1-462D-9CA5-F2A0E1456787}" type="presParOf" srcId="{FE86E3F5-EC53-4494-94AC-90E2EA04D552}" destId="{06D13C1B-66D6-4F8F-A636-C252D34180B2}" srcOrd="0" destOrd="0" presId="urn:microsoft.com/office/officeart/2005/8/layout/hierarchy6"/>
    <dgm:cxn modelId="{5A14617A-3FBE-46F9-BD1D-C0D760CD765C}" type="presParOf" srcId="{06D13C1B-66D6-4F8F-A636-C252D34180B2}" destId="{F29A93E5-F2D2-45FD-A9D7-90ADA74894C5}" srcOrd="0" destOrd="0" presId="urn:microsoft.com/office/officeart/2005/8/layout/hierarchy6"/>
    <dgm:cxn modelId="{FB40D7E5-2708-4D1F-9B54-E282879256AA}" type="presParOf" srcId="{F29A93E5-F2D2-45FD-A9D7-90ADA74894C5}" destId="{DFAEBD45-58C0-40EB-ABD0-350CF3874FE1}" srcOrd="0" destOrd="0" presId="urn:microsoft.com/office/officeart/2005/8/layout/hierarchy6"/>
    <dgm:cxn modelId="{C27E6BAD-6CA5-4220-AF40-B2C6ACDD1E8F}" type="presParOf" srcId="{F29A93E5-F2D2-45FD-A9D7-90ADA74894C5}" destId="{D988E84D-B55A-4B97-8EE0-3E6393062D28}" srcOrd="1" destOrd="0" presId="urn:microsoft.com/office/officeart/2005/8/layout/hierarchy6"/>
    <dgm:cxn modelId="{27559730-4826-4C49-A5AB-BCFE9777B22E}" type="presParOf" srcId="{D988E84D-B55A-4B97-8EE0-3E6393062D28}" destId="{CC4765B0-4D12-4CD8-B876-90D3218790CC}" srcOrd="0" destOrd="0" presId="urn:microsoft.com/office/officeart/2005/8/layout/hierarchy6"/>
    <dgm:cxn modelId="{FEED9392-7485-45EA-99F1-937B518C1172}" type="presParOf" srcId="{D988E84D-B55A-4B97-8EE0-3E6393062D28}" destId="{CDC013D3-FD4A-40E9-BE47-235114E3C5A4}" srcOrd="1" destOrd="0" presId="urn:microsoft.com/office/officeart/2005/8/layout/hierarchy6"/>
    <dgm:cxn modelId="{6BD650C9-EB74-44E8-8CFF-23588E36F4FE}" type="presParOf" srcId="{CDC013D3-FD4A-40E9-BE47-235114E3C5A4}" destId="{578563C6-A9ED-4B71-BC2B-6C372F9C175E}" srcOrd="0" destOrd="0" presId="urn:microsoft.com/office/officeart/2005/8/layout/hierarchy6"/>
    <dgm:cxn modelId="{E0501582-80E5-4DF2-A31C-F6C285F97DFC}" type="presParOf" srcId="{CDC013D3-FD4A-40E9-BE47-235114E3C5A4}" destId="{7B8EDDFD-204F-4B65-B2E1-94E01D2C924D}" srcOrd="1" destOrd="0" presId="urn:microsoft.com/office/officeart/2005/8/layout/hierarchy6"/>
    <dgm:cxn modelId="{F7E19A81-1AD0-4512-B9FD-962776F29500}" type="presParOf" srcId="{D988E84D-B55A-4B97-8EE0-3E6393062D28}" destId="{F9CF525F-A4B2-4DB1-954D-D17E4A33429E}" srcOrd="2" destOrd="0" presId="urn:microsoft.com/office/officeart/2005/8/layout/hierarchy6"/>
    <dgm:cxn modelId="{11314F81-64BC-47D1-BC3B-6827D588D390}" type="presParOf" srcId="{D988E84D-B55A-4B97-8EE0-3E6393062D28}" destId="{3C455C53-40FC-4D6F-920E-082B97EF421F}" srcOrd="3" destOrd="0" presId="urn:microsoft.com/office/officeart/2005/8/layout/hierarchy6"/>
    <dgm:cxn modelId="{6972E8CB-D15C-464B-ABC5-99F71A029AD0}" type="presParOf" srcId="{3C455C53-40FC-4D6F-920E-082B97EF421F}" destId="{137952E9-304C-4C22-BFFF-F3585A9A08EA}" srcOrd="0" destOrd="0" presId="urn:microsoft.com/office/officeart/2005/8/layout/hierarchy6"/>
    <dgm:cxn modelId="{9500F0B6-BC5F-4673-BF88-4352C4A2527B}" type="presParOf" srcId="{3C455C53-40FC-4D6F-920E-082B97EF421F}" destId="{DCED36F9-6112-4F90-A8E0-5C332BE4C502}" srcOrd="1" destOrd="0" presId="urn:microsoft.com/office/officeart/2005/8/layout/hierarchy6"/>
    <dgm:cxn modelId="{A87F4C1B-F7B6-4528-94F8-75AC6ABFED67}"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2284733" y="362"/>
          <a:ext cx="2979014" cy="1710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t>Müdür</a:t>
          </a:r>
          <a:br>
            <a:rPr lang="tr-TR" sz="1400" kern="1200" dirty="0" smtClean="0"/>
          </a:br>
          <a:r>
            <a:rPr lang="tr-TR" sz="1400" kern="1200" dirty="0" smtClean="0"/>
            <a:t> </a:t>
          </a:r>
          <a:r>
            <a:rPr lang="tr-TR" sz="1400" kern="1200" dirty="0" err="1" smtClean="0"/>
            <a:t>Doç</a:t>
          </a:r>
          <a:r>
            <a:rPr lang="tr-TR" sz="1400" kern="1200" dirty="0" smtClean="0"/>
            <a:t> Dr. </a:t>
          </a:r>
          <a:r>
            <a:rPr lang="tr-TR" sz="1400" kern="1200" dirty="0" smtClean="0"/>
            <a:t>Yılmaz AKDEMİR</a:t>
          </a:r>
          <a:endParaRPr lang="tr-TR" sz="1400" kern="1200" dirty="0"/>
        </a:p>
      </dsp:txBody>
      <dsp:txXfrm>
        <a:off x="2334831" y="50460"/>
        <a:ext cx="2878818" cy="1610274"/>
      </dsp:txXfrm>
    </dsp:sp>
    <dsp:sp modelId="{CC4765B0-4D12-4CD8-B876-90D3218790CC}">
      <dsp:nvSpPr>
        <dsp:cNvPr id="0" name=""/>
        <dsp:cNvSpPr/>
      </dsp:nvSpPr>
      <dsp:spPr>
        <a:xfrm>
          <a:off x="2024018" y="1710832"/>
          <a:ext cx="1750221" cy="684188"/>
        </a:xfrm>
        <a:custGeom>
          <a:avLst/>
          <a:gdLst/>
          <a:ahLst/>
          <a:cxnLst/>
          <a:rect l="0" t="0" r="0" b="0"/>
          <a:pathLst>
            <a:path>
              <a:moveTo>
                <a:pt x="1750221" y="0"/>
              </a:moveTo>
              <a:lnTo>
                <a:pt x="1750221" y="342094"/>
              </a:lnTo>
              <a:lnTo>
                <a:pt x="0" y="342094"/>
              </a:lnTo>
              <a:lnTo>
                <a:pt x="0" y="6841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741166" y="2395020"/>
          <a:ext cx="2565705" cy="21297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solidFill>
                <a:sysClr val="window" lastClr="FFFFFF"/>
              </a:solidFill>
              <a:latin typeface="Calibri"/>
              <a:ea typeface="+mn-ea"/>
              <a:cs typeface="+mn-cs"/>
            </a:rPr>
            <a:t>İdari Personel </a:t>
          </a:r>
        </a:p>
        <a:p>
          <a:pPr lvl="0" algn="ctr" defTabSz="622300">
            <a:lnSpc>
              <a:spcPct val="90000"/>
            </a:lnSpc>
            <a:spcBef>
              <a:spcPct val="0"/>
            </a:spcBef>
            <a:spcAft>
              <a:spcPct val="35000"/>
            </a:spcAft>
          </a:pPr>
          <a:r>
            <a:rPr lang="tr-TR" sz="1400" kern="1200" dirty="0" err="1" smtClean="0">
              <a:solidFill>
                <a:sysClr val="window" lastClr="FFFFFF"/>
              </a:solidFill>
              <a:latin typeface="Calibri"/>
              <a:ea typeface="+mn-ea"/>
              <a:cs typeface="+mn-cs"/>
            </a:rPr>
            <a:t>Agit</a:t>
          </a:r>
          <a:r>
            <a:rPr lang="tr-TR" sz="1400" kern="1200" dirty="0" smtClean="0">
              <a:solidFill>
                <a:sysClr val="window" lastClr="FFFFFF"/>
              </a:solidFill>
              <a:latin typeface="Calibri"/>
              <a:ea typeface="+mn-ea"/>
              <a:cs typeface="+mn-cs"/>
            </a:rPr>
            <a:t> KAMEL</a:t>
          </a:r>
        </a:p>
      </dsp:txBody>
      <dsp:txXfrm>
        <a:off x="803543" y="2457397"/>
        <a:ext cx="2440951" cy="2004969"/>
      </dsp:txXfrm>
    </dsp:sp>
    <dsp:sp modelId="{F9CF525F-A4B2-4DB1-954D-D17E4A33429E}">
      <dsp:nvSpPr>
        <dsp:cNvPr id="0" name=""/>
        <dsp:cNvSpPr/>
      </dsp:nvSpPr>
      <dsp:spPr>
        <a:xfrm>
          <a:off x="3774240" y="1710832"/>
          <a:ext cx="1543605" cy="738447"/>
        </a:xfrm>
        <a:custGeom>
          <a:avLst/>
          <a:gdLst/>
          <a:ahLst/>
          <a:cxnLst/>
          <a:rect l="0" t="0" r="0" b="0"/>
          <a:pathLst>
            <a:path>
              <a:moveTo>
                <a:pt x="0" y="0"/>
              </a:moveTo>
              <a:lnTo>
                <a:pt x="0" y="369223"/>
              </a:lnTo>
              <a:lnTo>
                <a:pt x="1543605" y="369223"/>
              </a:lnTo>
              <a:lnTo>
                <a:pt x="1543605" y="7384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7952E9-304C-4C22-BFFF-F3585A9A08EA}">
      <dsp:nvSpPr>
        <dsp:cNvPr id="0" name=""/>
        <dsp:cNvSpPr/>
      </dsp:nvSpPr>
      <dsp:spPr>
        <a:xfrm>
          <a:off x="3951889" y="2449280"/>
          <a:ext cx="2731911" cy="20758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t>Akademik  Personel</a:t>
          </a:r>
        </a:p>
        <a:p>
          <a:pPr lvl="0" algn="ctr" defTabSz="622300">
            <a:lnSpc>
              <a:spcPct val="90000"/>
            </a:lnSpc>
            <a:spcBef>
              <a:spcPct val="0"/>
            </a:spcBef>
            <a:spcAft>
              <a:spcPct val="35000"/>
            </a:spcAft>
          </a:pPr>
          <a:r>
            <a:rPr lang="tr-TR" sz="1400" kern="1200" dirty="0" err="1" smtClean="0"/>
            <a:t>Doç.Dr</a:t>
          </a:r>
          <a:r>
            <a:rPr lang="tr-TR" sz="1400" kern="1200" dirty="0" smtClean="0"/>
            <a:t>. </a:t>
          </a:r>
          <a:r>
            <a:rPr lang="tr-TR" sz="1400" kern="1200" dirty="0" smtClean="0"/>
            <a:t>Yılmaz AKDEMİR</a:t>
          </a:r>
          <a:br>
            <a:rPr lang="tr-TR" sz="1400" kern="1200" dirty="0" smtClean="0"/>
          </a:br>
          <a:r>
            <a:rPr lang="tr-TR" sz="1400" kern="1200" dirty="0" smtClean="0"/>
            <a:t/>
          </a:r>
          <a:br>
            <a:rPr lang="tr-TR" sz="1400" kern="1200" dirty="0" smtClean="0"/>
          </a:br>
          <a:r>
            <a:rPr lang="tr-TR" sz="1400" kern="1200" dirty="0" err="1" smtClean="0"/>
            <a:t>Uzm.Öğretici</a:t>
          </a:r>
          <a:r>
            <a:rPr lang="tr-TR" sz="1400" kern="1200" dirty="0" smtClean="0"/>
            <a:t>/Zafer Nedim YOLCU</a:t>
          </a:r>
          <a:r>
            <a:rPr lang="tr-TR" sz="1400" kern="1200" dirty="0" smtClean="0"/>
            <a:t/>
          </a:r>
          <a:br>
            <a:rPr lang="tr-TR" sz="1400" kern="1200" dirty="0" smtClean="0"/>
          </a:br>
          <a:r>
            <a:rPr lang="tr-TR" sz="1200" kern="1200" dirty="0" smtClean="0"/>
            <a:t/>
          </a:r>
          <a:br>
            <a:rPr lang="tr-TR" sz="1200" kern="1200" dirty="0" smtClean="0"/>
          </a:br>
          <a:endParaRPr lang="tr-TR" sz="1200" kern="1200" dirty="0"/>
        </a:p>
      </dsp:txBody>
      <dsp:txXfrm>
        <a:off x="4012688" y="2510079"/>
        <a:ext cx="2610313" cy="195422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23.02.2024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23.02.2024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dirty="0" smtClean="0">
                <a:latin typeface="Times New Roman" pitchFamily="18" charset="0"/>
                <a:cs typeface="Times New Roman" pitchFamily="18" charset="0"/>
              </a:rPr>
              <a:t> </a:t>
            </a:r>
            <a:r>
              <a:rPr lang="tr-TR" sz="3200" b="1" dirty="0" smtClean="0">
                <a:latin typeface="Times New Roman" pitchFamily="18" charset="0"/>
                <a:cs typeface="Times New Roman" pitchFamily="18" charset="0"/>
              </a:rPr>
              <a:t>TÜRKÇE ÖĞRETİMİ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SUNUŞ</a:t>
            </a:r>
            <a:endParaRPr lang="tr-TR" sz="2400" b="1" dirty="0"/>
          </a:p>
        </p:txBody>
      </p:sp>
      <p:sp>
        <p:nvSpPr>
          <p:cNvPr id="3" name="2 Dikdörtgen"/>
          <p:cNvSpPr/>
          <p:nvPr/>
        </p:nvSpPr>
        <p:spPr>
          <a:xfrm>
            <a:off x="1312984" y="1453662"/>
            <a:ext cx="7573108" cy="2308324"/>
          </a:xfrm>
          <a:prstGeom prst="rect">
            <a:avLst/>
          </a:prstGeom>
        </p:spPr>
        <p:txBody>
          <a:bodyPr wrap="square">
            <a:spAutoFit/>
          </a:bodyPr>
          <a:lstStyle/>
          <a:p>
            <a:pPr algn="just"/>
            <a:r>
              <a:rPr lang="tr-TR" dirty="0" smtClean="0">
                <a:latin typeface="Times New Roman" pitchFamily="18" charset="0"/>
                <a:cs typeface="Times New Roman" pitchFamily="18" charset="0"/>
              </a:rPr>
              <a:t>Siirt Üniversitesi TÖMER, dünyanın önde gelen dil ve kültür merkezleri örnek alınarak, Yabancılara Türkçeyi öğretmek, Türkiye’yi ve Türk kültürünü tanıtmak, yurt dışında yaşayan ve ülkeye dönen Türk çocuklarına ve diğer isteklilere Türkçe öğretmek amacıyla “Türkçe Öğretim Merkezi (TÖMER)” adıyla 2014  yılında kurulmuştur. Üniversite bünyesinde açılacak bütün ön lisans, lisans ve  yüksek lisans programlarına yurt dışından alınacak öğrencilerin dil öğretimlerini  sağlayabilmeleri bu merkez sayesinde gerçekleşmektedir.</a:t>
            </a:r>
          </a:p>
          <a:p>
            <a:pPr algn="just"/>
            <a:endParaRPr lang="tr-TR"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66092" y="1535722"/>
            <a:ext cx="7690340" cy="3139321"/>
          </a:xfrm>
          <a:prstGeom prst="rect">
            <a:avLst/>
          </a:prstGeom>
        </p:spPr>
        <p:txBody>
          <a:bodyPr wrap="square">
            <a:spAutoFit/>
          </a:bodyPr>
          <a:lstStyle/>
          <a:p>
            <a:pPr algn="just"/>
            <a:r>
              <a:rPr lang="tr-TR" dirty="0" smtClean="0">
                <a:latin typeface="Times New Roman" pitchFamily="18" charset="0"/>
                <a:cs typeface="Times New Roman" pitchFamily="18" charset="0"/>
              </a:rPr>
              <a:t>Dil öğrenmenin önemli bir ihtiyaç haline geldiği modern dünyada, insanların büyük bir kısmı birden fazla dille iletişim kurabilmektedir. Genel anlamda günlük yaşantı, kültürel faaliyetler, turizm ve göç gibi sebeplere bağlı olarak ortaya çıkan bu durum, geleceğin dünyasında daha da önem kazanacaktır. Bu itibarla Siirt Üniversitesi bünyesinde kurulan TÖMER, sevgi ve barış dili olan Türkçeyi öğrenmek isteyen yabancılar için önemli fırsatlar sunmaktadır. Merkez kabul görmüş öğretim model ve yöntemlerinin rehberliğinde, modern eğitim teknolojinin bütün imkânlarını katılımcıların hizmetine sunmak amacıyla kurulmuştur.</a:t>
            </a:r>
          </a:p>
          <a:p>
            <a:pPr algn="just"/>
            <a:endParaRPr lang="tr-TR" dirty="0" smtClean="0">
              <a:latin typeface="Times New Roman" pitchFamily="18" charset="0"/>
              <a:cs typeface="Times New Roman" pitchFamily="18" charset="0"/>
            </a:endParaRPr>
          </a:p>
          <a:p>
            <a:pPr algn="just"/>
            <a:endParaRPr lang="tr-TR"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12984" y="609599"/>
            <a:ext cx="7690339" cy="480647"/>
          </a:xfrm>
        </p:spPr>
        <p:txBody>
          <a:bodyPr>
            <a:normAutofit/>
          </a:bodyPr>
          <a:lstStyle/>
          <a:p>
            <a:r>
              <a:rPr lang="tr-TR" sz="2400" b="1" dirty="0" smtClean="0"/>
              <a:t>Türkçe Dil Kursu </a:t>
            </a:r>
            <a:endParaRPr lang="tr-TR" sz="2400" dirty="0"/>
          </a:p>
        </p:txBody>
      </p:sp>
      <p:graphicFrame>
        <p:nvGraphicFramePr>
          <p:cNvPr id="9" name="8 İçerik Yer Tutucusu"/>
          <p:cNvGraphicFramePr>
            <a:graphicFrameLocks noGrp="1"/>
          </p:cNvGraphicFramePr>
          <p:nvPr>
            <p:ph idx="1"/>
            <p:extLst>
              <p:ext uri="{D42A27DB-BD31-4B8C-83A1-F6EECF244321}">
                <p14:modId xmlns:p14="http://schemas.microsoft.com/office/powerpoint/2010/main" val="1751480901"/>
              </p:ext>
            </p:extLst>
          </p:nvPr>
        </p:nvGraphicFramePr>
        <p:xfrm>
          <a:off x="1676399" y="2825262"/>
          <a:ext cx="6013938" cy="2948957"/>
        </p:xfrm>
        <a:graphic>
          <a:graphicData uri="http://schemas.openxmlformats.org/drawingml/2006/table">
            <a:tbl>
              <a:tblPr/>
              <a:tblGrid>
                <a:gridCol w="1747691">
                  <a:extLst>
                    <a:ext uri="{9D8B030D-6E8A-4147-A177-3AD203B41FA5}">
                      <a16:colId xmlns:a16="http://schemas.microsoft.com/office/drawing/2014/main" val="20000"/>
                    </a:ext>
                  </a:extLst>
                </a:gridCol>
                <a:gridCol w="1460086">
                  <a:extLst>
                    <a:ext uri="{9D8B030D-6E8A-4147-A177-3AD203B41FA5}">
                      <a16:colId xmlns:a16="http://schemas.microsoft.com/office/drawing/2014/main" val="20001"/>
                    </a:ext>
                  </a:extLst>
                </a:gridCol>
                <a:gridCol w="1459351">
                  <a:extLst>
                    <a:ext uri="{9D8B030D-6E8A-4147-A177-3AD203B41FA5}">
                      <a16:colId xmlns:a16="http://schemas.microsoft.com/office/drawing/2014/main" val="20002"/>
                    </a:ext>
                  </a:extLst>
                </a:gridCol>
                <a:gridCol w="1346810">
                  <a:extLst>
                    <a:ext uri="{9D8B030D-6E8A-4147-A177-3AD203B41FA5}">
                      <a16:colId xmlns:a16="http://schemas.microsoft.com/office/drawing/2014/main" val="20003"/>
                    </a:ext>
                  </a:extLst>
                </a:gridCol>
              </a:tblGrid>
              <a:tr h="723409">
                <a:tc>
                  <a:txBody>
                    <a:bodyPr/>
                    <a:lstStyle/>
                    <a:p>
                      <a:pPr>
                        <a:lnSpc>
                          <a:spcPct val="115000"/>
                        </a:lnSpc>
                        <a:spcAft>
                          <a:spcPts val="0"/>
                        </a:spcAft>
                      </a:pPr>
                      <a:r>
                        <a:rPr lang="tr-TR" sz="1400" b="1" dirty="0">
                          <a:latin typeface="Times New Roman"/>
                          <a:ea typeface="Calibri"/>
                          <a:cs typeface="Times New Roman"/>
                        </a:rPr>
                        <a:t>TÖMER</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dirty="0">
                          <a:latin typeface="Times New Roman"/>
                          <a:ea typeface="Calibri"/>
                          <a:cs typeface="Times New Roman"/>
                        </a:rPr>
                        <a:t>1.TAKSİT</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a:latin typeface="Times New Roman"/>
                          <a:ea typeface="Calibri"/>
                          <a:cs typeface="Times New Roman"/>
                        </a:rPr>
                        <a:t>2.TAKSİT</a:t>
                      </a:r>
                      <a:endParaRPr lang="tr-TR"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dirty="0">
                          <a:latin typeface="Times New Roman"/>
                          <a:ea typeface="Calibri"/>
                          <a:cs typeface="Times New Roman"/>
                        </a:rPr>
                        <a:t>TOPLAM</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25762">
                <a:tc>
                  <a:txBody>
                    <a:bodyPr/>
                    <a:lstStyle/>
                    <a:p>
                      <a:pPr>
                        <a:lnSpc>
                          <a:spcPct val="115000"/>
                        </a:lnSpc>
                        <a:spcAft>
                          <a:spcPts val="0"/>
                        </a:spcAft>
                      </a:pPr>
                      <a:r>
                        <a:rPr lang="tr-TR" sz="1400" dirty="0" smtClean="0">
                          <a:latin typeface="Times New Roman"/>
                          <a:ea typeface="Calibri"/>
                          <a:cs typeface="Times New Roman"/>
                        </a:rPr>
                        <a:t>2020-KURS ÜCRETİ</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2021-KURS ÜCRETİ</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2022-KURS</a:t>
                      </a:r>
                      <a:r>
                        <a:rPr lang="tr-TR" sz="1400" baseline="0" dirty="0" smtClean="0">
                          <a:latin typeface="Times New Roman"/>
                          <a:ea typeface="Calibri"/>
                          <a:cs typeface="Times New Roman"/>
                        </a:rPr>
                        <a:t> </a:t>
                      </a:r>
                      <a:r>
                        <a:rPr lang="tr-TR" sz="1400" baseline="0" dirty="0" smtClean="0">
                          <a:latin typeface="Times New Roman"/>
                          <a:ea typeface="Calibri"/>
                          <a:cs typeface="Times New Roman"/>
                        </a:rPr>
                        <a:t>ÜCRETİ</a:t>
                      </a:r>
                    </a:p>
                    <a:p>
                      <a:pPr>
                        <a:lnSpc>
                          <a:spcPct val="115000"/>
                        </a:lnSpc>
                        <a:spcAft>
                          <a:spcPts val="0"/>
                        </a:spcAft>
                      </a:pPr>
                      <a:endParaRPr lang="tr-TR" sz="1400" baseline="0" dirty="0" smtClean="0">
                        <a:latin typeface="Times New Roman"/>
                        <a:ea typeface="Calibri"/>
                        <a:cs typeface="Times New Roman"/>
                      </a:endParaRPr>
                    </a:p>
                    <a:p>
                      <a:pPr>
                        <a:lnSpc>
                          <a:spcPct val="115000"/>
                        </a:lnSpc>
                        <a:spcAft>
                          <a:spcPts val="0"/>
                        </a:spcAft>
                      </a:pPr>
                      <a:r>
                        <a:rPr lang="tr-TR" sz="1400" baseline="0" dirty="0" smtClean="0">
                          <a:latin typeface="Times New Roman"/>
                          <a:ea typeface="Calibri"/>
                          <a:cs typeface="Times New Roman"/>
                        </a:rPr>
                        <a:t>2023-KURS ÜCRETİ</a:t>
                      </a:r>
                    </a:p>
                    <a:p>
                      <a:pPr>
                        <a:lnSpc>
                          <a:spcPct val="115000"/>
                        </a:lnSpc>
                        <a:spcAft>
                          <a:spcPts val="0"/>
                        </a:spcAft>
                      </a:pPr>
                      <a:endParaRPr lang="tr-TR" sz="1400" baseline="0" dirty="0" smtClean="0">
                        <a:latin typeface="Times New Roman"/>
                        <a:ea typeface="Calibri"/>
                        <a:cs typeface="Times New Roman"/>
                      </a:endParaRPr>
                    </a:p>
                    <a:p>
                      <a:pPr>
                        <a:lnSpc>
                          <a:spcPct val="115000"/>
                        </a:lnSpc>
                        <a:spcAft>
                          <a:spcPts val="0"/>
                        </a:spcAft>
                      </a:pPr>
                      <a:r>
                        <a:rPr lang="tr-TR" sz="1600" baseline="0" dirty="0" smtClean="0">
                          <a:latin typeface="Calibri"/>
                          <a:ea typeface="Calibri"/>
                          <a:cs typeface="Times New Roman"/>
                        </a:rPr>
                        <a:t>2024-KURS ÜCRETİ</a:t>
                      </a:r>
                      <a:endParaRPr lang="tr-TR" sz="1600" baseline="0" dirty="0" smtClean="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smtClean="0">
                          <a:latin typeface="Times New Roman"/>
                          <a:ea typeface="Calibri"/>
                          <a:cs typeface="Times New Roman"/>
                        </a:rPr>
                        <a:t>900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1200TL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1400TL</a:t>
                      </a:r>
                    </a:p>
                    <a:p>
                      <a:pPr>
                        <a:lnSpc>
                          <a:spcPct val="115000"/>
                        </a:lnSpc>
                        <a:spcAft>
                          <a:spcPts val="0"/>
                        </a:spcAft>
                      </a:pPr>
                      <a:endParaRPr lang="tr-TR" sz="1100" dirty="0" smtClean="0">
                        <a:latin typeface="Calibri"/>
                        <a:ea typeface="Calibri"/>
                        <a:cs typeface="Times New Roman"/>
                      </a:endParaRPr>
                    </a:p>
                    <a:p>
                      <a:pPr>
                        <a:lnSpc>
                          <a:spcPct val="115000"/>
                        </a:lnSpc>
                        <a:spcAft>
                          <a:spcPts val="0"/>
                        </a:spcAft>
                      </a:pPr>
                      <a:r>
                        <a:rPr lang="tr-TR" sz="1400" dirty="0" smtClean="0">
                          <a:latin typeface="Calibri"/>
                          <a:ea typeface="Calibri"/>
                          <a:cs typeface="Times New Roman"/>
                        </a:rPr>
                        <a:t>3000TL</a:t>
                      </a:r>
                    </a:p>
                    <a:p>
                      <a:pPr>
                        <a:lnSpc>
                          <a:spcPct val="115000"/>
                        </a:lnSpc>
                        <a:spcAft>
                          <a:spcPts val="0"/>
                        </a:spcAft>
                      </a:pPr>
                      <a:endParaRPr lang="tr-TR" sz="1400" dirty="0" smtClean="0">
                        <a:latin typeface="Calibri"/>
                        <a:ea typeface="Calibri"/>
                        <a:cs typeface="Times New Roman"/>
                      </a:endParaRPr>
                    </a:p>
                    <a:p>
                      <a:pPr>
                        <a:lnSpc>
                          <a:spcPct val="115000"/>
                        </a:lnSpc>
                        <a:spcAft>
                          <a:spcPts val="0"/>
                        </a:spcAft>
                      </a:pPr>
                      <a:r>
                        <a:rPr lang="tr-TR" sz="1400" dirty="0" smtClean="0">
                          <a:latin typeface="Calibri"/>
                          <a:ea typeface="Calibri"/>
                          <a:cs typeface="Times New Roman"/>
                        </a:rPr>
                        <a:t>5500TL</a:t>
                      </a:r>
                      <a:endParaRPr lang="tr-TR"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smtClean="0">
                          <a:latin typeface="Times New Roman"/>
                          <a:ea typeface="Calibri"/>
                          <a:cs typeface="Times New Roman"/>
                        </a:rPr>
                        <a:t>900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1200TL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1400TL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3000TL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5500TL</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latin typeface="Times New Roman"/>
                          <a:ea typeface="Calibri"/>
                          <a:cs typeface="Times New Roman"/>
                        </a:rPr>
                        <a:t>1</a:t>
                      </a:r>
                      <a:r>
                        <a:rPr lang="tr-TR" sz="1400" dirty="0" smtClean="0">
                          <a:latin typeface="Times New Roman"/>
                          <a:ea typeface="Calibri"/>
                          <a:cs typeface="Times New Roman"/>
                        </a:rPr>
                        <a:t>800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2400TL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2800TL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6000TL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11000TL</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4" name="4 İçerik Yer Tutucusu"/>
          <p:cNvSpPr txBox="1">
            <a:spLocks/>
          </p:cNvSpPr>
          <p:nvPr/>
        </p:nvSpPr>
        <p:spPr>
          <a:xfrm>
            <a:off x="1019908" y="1160586"/>
            <a:ext cx="8618613" cy="5016280"/>
          </a:xfrm>
          <a:prstGeom prst="rect">
            <a:avLst/>
          </a:prstGeom>
        </p:spPr>
        <p:txBody>
          <a:bodyPr vert="horz" lIns="91440" tIns="45720" rIns="91440" bIns="45720" rtlCol="0">
            <a:normAutofit/>
          </a:bodyPr>
          <a:lstStyle/>
          <a:p>
            <a:pPr marL="228600" lvl="0" indent="-228600" algn="just">
              <a:lnSpc>
                <a:spcPct val="90000"/>
              </a:lnSpc>
              <a:spcBef>
                <a:spcPts val="1000"/>
              </a:spcBef>
              <a:defRPr/>
            </a:pPr>
            <a:r>
              <a:rPr kumimoji="0" lang="tr-TR" sz="2000" b="0" i="0" u="none" strike="noStrike" kern="1200" cap="none" spc="0" normalizeH="0" baseline="0" noProof="0" dirty="0" smtClean="0">
                <a:ln>
                  <a:noFill/>
                </a:ln>
                <a:solidFill>
                  <a:schemeClr val="tx1"/>
                </a:solidFill>
                <a:effectLst/>
                <a:uLnTx/>
                <a:uFillTx/>
                <a:latin typeface="+mn-lt"/>
                <a:ea typeface="+mn-ea"/>
                <a:cs typeface="+mn-cs"/>
              </a:rPr>
              <a:t>    </a:t>
            </a:r>
            <a:r>
              <a:rPr kumimoji="0" lang="tr-TR" sz="2000" b="0" i="0" u="none" strike="noStrike" kern="1200" cap="none" spc="0" normalizeH="0" baseline="0" noProof="0" dirty="0" smtClean="0">
                <a:ln>
                  <a:noFill/>
                </a:ln>
                <a:solidFill>
                  <a:schemeClr val="tx1"/>
                </a:solidFill>
                <a:effectLst/>
                <a:uLnTx/>
                <a:uFillTx/>
                <a:latin typeface="+mn-lt"/>
                <a:ea typeface="+mn-ea"/>
                <a:cs typeface="+mn-cs"/>
              </a:rPr>
              <a:t>2020-2021-2022-2023-2024Eğitim-Öğretim </a:t>
            </a:r>
            <a:r>
              <a:rPr kumimoji="0" lang="tr-TR" sz="2000" b="0" i="0" u="none" strike="noStrike" kern="1200" cap="none" spc="0" normalizeH="0" baseline="0" noProof="0" dirty="0" err="1" smtClean="0">
                <a:ln>
                  <a:noFill/>
                </a:ln>
                <a:solidFill>
                  <a:schemeClr val="tx1"/>
                </a:solidFill>
                <a:effectLst/>
                <a:uLnTx/>
                <a:uFillTx/>
                <a:latin typeface="+mn-lt"/>
                <a:ea typeface="+mn-ea"/>
                <a:cs typeface="+mn-cs"/>
              </a:rPr>
              <a:t>Yıllları</a:t>
            </a:r>
            <a:r>
              <a:rPr kumimoji="0" lang="tr-TR" sz="2000" b="0" i="0" u="none" strike="noStrike" kern="1200" cap="none" spc="0" normalizeH="0" baseline="0" noProof="0" dirty="0" smtClean="0">
                <a:ln>
                  <a:noFill/>
                </a:ln>
                <a:solidFill>
                  <a:schemeClr val="tx1"/>
                </a:solidFill>
                <a:effectLst/>
                <a:uLnTx/>
                <a:uFillTx/>
                <a:latin typeface="+mn-lt"/>
                <a:ea typeface="+mn-ea"/>
                <a:cs typeface="+mn-cs"/>
              </a:rPr>
              <a:t> dönemince  müdürlüğümüz bünyesinde üniversitemiz yabancı uyruklu öğrencilerine yönelik  verilen  Türkçe Dil Kursu ve kurs  ücreti tabloda</a:t>
            </a:r>
            <a:r>
              <a:rPr kumimoji="0" lang="tr-TR" sz="2000" b="0" i="0" u="none" strike="noStrike" kern="1200" cap="none" spc="0" normalizeH="0" noProof="0" dirty="0" smtClean="0">
                <a:ln>
                  <a:noFill/>
                </a:ln>
                <a:solidFill>
                  <a:schemeClr val="tx1"/>
                </a:solidFill>
                <a:effectLst/>
                <a:uLnTx/>
                <a:uFillTx/>
                <a:latin typeface="+mn-lt"/>
                <a:ea typeface="+mn-ea"/>
                <a:cs typeface="+mn-cs"/>
              </a:rPr>
              <a:t> belirtildiği gibidir.</a:t>
            </a:r>
            <a:endParaRPr kumimoji="0" lang="tr-TR" sz="20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tr-TR" sz="20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tr-TR"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410308"/>
            <a:ext cx="10515600" cy="773724"/>
          </a:xfrm>
        </p:spPr>
        <p:txBody>
          <a:bodyPr>
            <a:normAutofit/>
          </a:bodyPr>
          <a:lstStyle/>
          <a:p>
            <a:r>
              <a:rPr lang="tr-TR" sz="2800" b="1" dirty="0" smtClean="0"/>
              <a:t>              PERSONEL BİLGİLERİ</a:t>
            </a:r>
            <a:endParaRPr lang="tr-TR" sz="2800" b="1" dirty="0"/>
          </a:p>
        </p:txBody>
      </p:sp>
      <p:sp>
        <p:nvSpPr>
          <p:cNvPr id="3" name="2 İçerik Yer Tutucusu"/>
          <p:cNvSpPr>
            <a:spLocks noGrp="1"/>
          </p:cNvSpPr>
          <p:nvPr>
            <p:ph idx="1"/>
          </p:nvPr>
        </p:nvSpPr>
        <p:spPr>
          <a:xfrm>
            <a:off x="826477" y="1266092"/>
            <a:ext cx="10515600" cy="4758471"/>
          </a:xfrm>
        </p:spPr>
        <p:txBody>
          <a:bodyPr/>
          <a:lstStyle/>
          <a:p>
            <a:endParaRPr lang="tr-TR" dirty="0"/>
          </a:p>
        </p:txBody>
      </p:sp>
      <p:graphicFrame>
        <p:nvGraphicFramePr>
          <p:cNvPr id="30725" name="Object 5"/>
          <p:cNvGraphicFramePr>
            <a:graphicFrameLocks noChangeAspect="1"/>
          </p:cNvGraphicFramePr>
          <p:nvPr>
            <p:extLst>
              <p:ext uri="{D42A27DB-BD31-4B8C-83A1-F6EECF244321}">
                <p14:modId xmlns:p14="http://schemas.microsoft.com/office/powerpoint/2010/main" val="2859542555"/>
              </p:ext>
            </p:extLst>
          </p:nvPr>
        </p:nvGraphicFramePr>
        <p:xfrm>
          <a:off x="1219200" y="1428750"/>
          <a:ext cx="7715250" cy="4929188"/>
        </p:xfrm>
        <a:graphic>
          <a:graphicData uri="http://schemas.openxmlformats.org/presentationml/2006/ole">
            <mc:AlternateContent xmlns:mc="http://schemas.openxmlformats.org/markup-compatibility/2006">
              <mc:Choice xmlns:v="urn:schemas-microsoft-com:vml" Requires="v">
                <p:oleObj spid="_x0000_s30747" name="Belge" r:id="rId3" imgW="6022365" imgH="3829088" progId="Word.Document.12">
                  <p:embed/>
                </p:oleObj>
              </mc:Choice>
              <mc:Fallback>
                <p:oleObj name="Belge" r:id="rId3" imgW="6022365" imgH="3829088" progId="Word.Document.12">
                  <p:embed/>
                  <p:pic>
                    <p:nvPicPr>
                      <p:cNvPr id="0" name="Picture 5"/>
                      <p:cNvPicPr>
                        <a:picLocks noChangeAspect="1" noChangeArrowheads="1"/>
                      </p:cNvPicPr>
                      <p:nvPr/>
                    </p:nvPicPr>
                    <p:blipFill>
                      <a:blip r:embed="rId4"/>
                      <a:srcRect/>
                      <a:stretch>
                        <a:fillRect/>
                      </a:stretch>
                    </p:blipFill>
                    <p:spPr bwMode="auto">
                      <a:xfrm>
                        <a:off x="1219200" y="1428750"/>
                        <a:ext cx="7715250" cy="4929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Yönetim Kurulu Üyeleri</a:t>
            </a:r>
            <a:endParaRPr lang="tr-TR" sz="2400" b="1" dirty="0"/>
          </a:p>
        </p:txBody>
      </p:sp>
      <p:graphicFrame>
        <p:nvGraphicFramePr>
          <p:cNvPr id="6" name="5 Tablo"/>
          <p:cNvGraphicFramePr>
            <a:graphicFrameLocks noGrp="1"/>
          </p:cNvGraphicFramePr>
          <p:nvPr>
            <p:extLst>
              <p:ext uri="{D42A27DB-BD31-4B8C-83A1-F6EECF244321}">
                <p14:modId xmlns:p14="http://schemas.microsoft.com/office/powerpoint/2010/main" val="1266818036"/>
              </p:ext>
            </p:extLst>
          </p:nvPr>
        </p:nvGraphicFramePr>
        <p:xfrm>
          <a:off x="1699846" y="1430217"/>
          <a:ext cx="6178062" cy="2781590"/>
        </p:xfrm>
        <a:graphic>
          <a:graphicData uri="http://schemas.openxmlformats.org/drawingml/2006/table">
            <a:tbl>
              <a:tblPr/>
              <a:tblGrid>
                <a:gridCol w="1371292">
                  <a:extLst>
                    <a:ext uri="{9D8B030D-6E8A-4147-A177-3AD203B41FA5}">
                      <a16:colId xmlns:a16="http://schemas.microsoft.com/office/drawing/2014/main" val="20000"/>
                    </a:ext>
                  </a:extLst>
                </a:gridCol>
                <a:gridCol w="4806770">
                  <a:extLst>
                    <a:ext uri="{9D8B030D-6E8A-4147-A177-3AD203B41FA5}">
                      <a16:colId xmlns:a16="http://schemas.microsoft.com/office/drawing/2014/main" val="20001"/>
                    </a:ext>
                  </a:extLst>
                </a:gridCol>
              </a:tblGrid>
              <a:tr h="597119">
                <a:tc>
                  <a:txBody>
                    <a:bodyPr/>
                    <a:lstStyle/>
                    <a:p>
                      <a:pPr>
                        <a:spcAft>
                          <a:spcPts val="0"/>
                        </a:spcAft>
                      </a:pPr>
                      <a:r>
                        <a:rPr lang="tr-TR" sz="1800" b="1" dirty="0">
                          <a:latin typeface="Times New Roman"/>
                          <a:ea typeface="Calibri"/>
                          <a:cs typeface="Times New Roman"/>
                        </a:rPr>
                        <a:t>BAŞKAN </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err="1" smtClean="0">
                          <a:latin typeface="Times New Roman"/>
                          <a:ea typeface="Calibri"/>
                          <a:cs typeface="Times New Roman"/>
                        </a:rPr>
                        <a:t>Doç.Dr</a:t>
                      </a:r>
                      <a:r>
                        <a:rPr lang="tr-TR" sz="1800" dirty="0" smtClean="0">
                          <a:latin typeface="Times New Roman"/>
                          <a:ea typeface="Calibri"/>
                          <a:cs typeface="Times New Roman"/>
                        </a:rPr>
                        <a:t>. </a:t>
                      </a:r>
                      <a:r>
                        <a:rPr lang="tr-TR" sz="1800" dirty="0">
                          <a:latin typeface="Times New Roman"/>
                          <a:ea typeface="Calibri"/>
                          <a:cs typeface="Times New Roman"/>
                        </a:rPr>
                        <a:t>Yılmaz AKDEMİR</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Prof. Dr. Koray ÖZRENK</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28853">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smtClean="0">
                          <a:latin typeface="Times New Roman"/>
                          <a:ea typeface="Calibri"/>
                          <a:cs typeface="Times New Roman"/>
                        </a:rPr>
                        <a:t>Prof. Dr</a:t>
                      </a:r>
                      <a:r>
                        <a:rPr lang="tr-TR" sz="1800" dirty="0">
                          <a:latin typeface="Times New Roman"/>
                          <a:ea typeface="Calibri"/>
                          <a:cs typeface="Times New Roman"/>
                        </a:rPr>
                        <a:t>. Erhan AKIN</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smtClean="0">
                          <a:latin typeface="Times New Roman"/>
                          <a:ea typeface="Calibri"/>
                          <a:cs typeface="Times New Roman"/>
                        </a:rPr>
                        <a:t>Prof. </a:t>
                      </a:r>
                      <a:r>
                        <a:rPr lang="tr-TR" sz="1800" dirty="0">
                          <a:latin typeface="Times New Roman"/>
                          <a:ea typeface="Calibri"/>
                          <a:cs typeface="Times New Roman"/>
                        </a:rPr>
                        <a:t>Dr. </a:t>
                      </a:r>
                      <a:r>
                        <a:rPr lang="tr-TR" sz="1800" dirty="0" err="1">
                          <a:latin typeface="Times New Roman"/>
                          <a:ea typeface="Calibri"/>
                          <a:cs typeface="Times New Roman"/>
                        </a:rPr>
                        <a:t>Rezan</a:t>
                      </a:r>
                      <a:r>
                        <a:rPr lang="tr-TR" sz="1800" dirty="0">
                          <a:latin typeface="Times New Roman"/>
                          <a:ea typeface="Calibri"/>
                          <a:cs typeface="Times New Roman"/>
                        </a:rPr>
                        <a:t> KARAKAŞ</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8853">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smtClean="0">
                          <a:latin typeface="Times New Roman"/>
                          <a:ea typeface="Calibri"/>
                          <a:cs typeface="Times New Roman"/>
                        </a:rPr>
                        <a:t>Doç.</a:t>
                      </a:r>
                      <a:r>
                        <a:rPr lang="tr-TR" sz="1800" baseline="0" dirty="0" smtClean="0">
                          <a:latin typeface="Times New Roman"/>
                          <a:ea typeface="Calibri"/>
                          <a:cs typeface="Times New Roman"/>
                        </a:rPr>
                        <a:t> Dr. </a:t>
                      </a:r>
                      <a:r>
                        <a:rPr lang="tr-TR" sz="1800" dirty="0" smtClean="0">
                          <a:latin typeface="Times New Roman"/>
                          <a:ea typeface="Calibri"/>
                          <a:cs typeface="Times New Roman"/>
                        </a:rPr>
                        <a:t>Seyfettin </a:t>
                      </a:r>
                      <a:r>
                        <a:rPr lang="tr-TR" sz="1800" dirty="0">
                          <a:latin typeface="Times New Roman"/>
                          <a:ea typeface="Calibri"/>
                          <a:cs typeface="Times New Roman"/>
                        </a:rPr>
                        <a:t>KAYA</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smtClean="0">
                          <a:latin typeface="Times New Roman"/>
                          <a:ea typeface="Calibri"/>
                          <a:cs typeface="Times New Roman"/>
                        </a:rPr>
                        <a:t>Doç.</a:t>
                      </a:r>
                      <a:r>
                        <a:rPr lang="tr-TR" sz="1800" baseline="0" dirty="0" smtClean="0">
                          <a:latin typeface="Times New Roman"/>
                          <a:ea typeface="Calibri"/>
                          <a:cs typeface="Times New Roman"/>
                        </a:rPr>
                        <a:t> Dr. </a:t>
                      </a:r>
                      <a:r>
                        <a:rPr lang="tr-TR" sz="1800" dirty="0" smtClean="0">
                          <a:latin typeface="Times New Roman"/>
                          <a:ea typeface="Calibri"/>
                          <a:cs typeface="Times New Roman"/>
                        </a:rPr>
                        <a:t>Ata </a:t>
                      </a:r>
                      <a:r>
                        <a:rPr lang="tr-TR" sz="1800" dirty="0">
                          <a:latin typeface="Times New Roman"/>
                          <a:ea typeface="Calibri"/>
                          <a:cs typeface="Times New Roman"/>
                        </a:rPr>
                        <a:t>PESEN</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Örgüt Yapısı</a:t>
            </a:r>
            <a:endParaRPr lang="tr-TR" sz="2400" b="1" dirty="0"/>
          </a:p>
        </p:txBody>
      </p:sp>
      <p:graphicFrame>
        <p:nvGraphicFramePr>
          <p:cNvPr id="3" name="5 İçerik Yer Tutucusu"/>
          <p:cNvGraphicFramePr>
            <a:graphicFrameLocks noGrp="1"/>
          </p:cNvGraphicFramePr>
          <p:nvPr>
            <p:ph idx="1"/>
            <p:extLst>
              <p:ext uri="{D42A27DB-BD31-4B8C-83A1-F6EECF244321}">
                <p14:modId xmlns:p14="http://schemas.microsoft.com/office/powerpoint/2010/main" val="1654624640"/>
              </p:ext>
            </p:extLst>
          </p:nvPr>
        </p:nvGraphicFramePr>
        <p:xfrm>
          <a:off x="1359876" y="1184031"/>
          <a:ext cx="7549661" cy="4525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64677" y="644769"/>
            <a:ext cx="7244860" cy="351694"/>
          </a:xfrm>
        </p:spPr>
        <p:txBody>
          <a:bodyPr>
            <a:noAutofit/>
          </a:bodyPr>
          <a:lstStyle/>
          <a:p>
            <a:r>
              <a:rPr lang="tr-TR" sz="3600" b="1" dirty="0" smtClean="0"/>
              <a:t>Öğrenci Bilgileri</a:t>
            </a:r>
            <a:endParaRPr lang="tr-TR" sz="3600" b="1" dirty="0"/>
          </a:p>
        </p:txBody>
      </p:sp>
      <p:sp>
        <p:nvSpPr>
          <p:cNvPr id="3" name="2 İçerik Yer Tutucusu"/>
          <p:cNvSpPr>
            <a:spLocks noGrp="1"/>
          </p:cNvSpPr>
          <p:nvPr>
            <p:ph idx="1"/>
          </p:nvPr>
        </p:nvSpPr>
        <p:spPr>
          <a:xfrm>
            <a:off x="133004" y="1064030"/>
            <a:ext cx="11962014" cy="4796444"/>
          </a:xfrm>
        </p:spPr>
        <p:txBody>
          <a:bodyPr/>
          <a:lstStyle/>
          <a:p>
            <a:pPr algn="just">
              <a:buNone/>
            </a:pPr>
            <a:r>
              <a:rPr lang="tr-TR" dirty="0" smtClean="0"/>
              <a:t>   </a:t>
            </a:r>
            <a:r>
              <a:rPr lang="tr-TR" sz="1200" dirty="0" smtClean="0"/>
              <a:t>2019-2020 Yılı Müdürlüğümüz bünyesinde verilen Türkçe Dil Kursuna kayıt yapan yabancı uyruklu öğrenci sayısı 107’dir.</a:t>
            </a:r>
          </a:p>
          <a:p>
            <a:pPr algn="just">
              <a:buNone/>
            </a:pPr>
            <a:r>
              <a:rPr lang="tr-TR" sz="1200" dirty="0" smtClean="0"/>
              <a:t>      Kursumuza birçok ülkeden katılım sağlanmakta olup, Yabancı uyruklu öğrencilerimizden 11 Türkmenistan, 4 Pakistan, 1 Urdun, 7 Mısır, 33 Suriye, 3 Somali, 9 Lübnan, 1 Ukrayna,    2  Fas, 2 Özbekistan, 7 Bangladeş, 3 Gana, 3 Fildişi, 1 Gine, 3 Sudan, 6 Burma, 3 Filistin, 1 Türk,   1  Mali, 1 Suudi Arabistan, 5 Etiyopya uyruklu olmak üzere toplamda 107 öğrenci öğrenim görmüşlerdir.</a:t>
            </a:r>
          </a:p>
          <a:p>
            <a:pPr algn="just">
              <a:buNone/>
            </a:pPr>
            <a:r>
              <a:rPr lang="tr-TR" sz="1200" dirty="0" smtClean="0"/>
              <a:t>       2020-2021 Yılı Müdürlüğümüz bünyesinde verilen Türkçe Dil Kursuna kayıt yapan yabancı uyruklu öğrenci sayısı 60’tir</a:t>
            </a:r>
          </a:p>
          <a:p>
            <a:pPr algn="just">
              <a:buNone/>
            </a:pPr>
            <a:r>
              <a:rPr lang="tr-TR" sz="1200" dirty="0" smtClean="0"/>
              <a:t>       Kursumuza birçok ülkeden katılım sağlanmakta olup, Yabancı uyruklu öğrencilerimizden 13 Suriye , 9 Lübnan, 3 Pakistan, 7 Mısır, 2 Mali, 2 Suudi Arabistan, 2 Fildişi Sahili, 11 Nijerya, 1 Azerbaycan, 1 Türkmenistan, 1 Fas, 2 Tacikistan, 1 Somali, 1 Etiyopya, 1 </a:t>
            </a:r>
            <a:r>
              <a:rPr lang="tr-TR" sz="1200" dirty="0" err="1" smtClean="0"/>
              <a:t>Bangladesh</a:t>
            </a:r>
            <a:r>
              <a:rPr lang="tr-TR" sz="1200" dirty="0" smtClean="0"/>
              <a:t>, 1 Yemen uyruklu olmak üzere toplamda 60 öğrenci öğrenim görmüşlerdir.</a:t>
            </a:r>
          </a:p>
          <a:p>
            <a:pPr algn="just">
              <a:buNone/>
            </a:pPr>
            <a:endParaRPr lang="tr-TR" sz="1200" dirty="0" smtClean="0"/>
          </a:p>
          <a:p>
            <a:pPr algn="just">
              <a:buNone/>
            </a:pPr>
            <a:r>
              <a:rPr lang="tr-TR" sz="1200" dirty="0" smtClean="0"/>
              <a:t>    </a:t>
            </a:r>
            <a:r>
              <a:rPr lang="tr-TR" sz="1200" dirty="0" smtClean="0"/>
              <a:t>   </a:t>
            </a:r>
            <a:r>
              <a:rPr lang="tr-TR" sz="1200" dirty="0" smtClean="0"/>
              <a:t>2021-2022 Yılı Müdürlüğümüz bünyesinde verilen Türkçe Dil Kursuna kayıt yapan yabancı uyruklu öğrenci sayısı 36’dir</a:t>
            </a:r>
          </a:p>
          <a:p>
            <a:pPr algn="just">
              <a:buNone/>
            </a:pPr>
            <a:r>
              <a:rPr lang="tr-TR" sz="1200" dirty="0" smtClean="0"/>
              <a:t>       Kursumuza birçok ülkeden katılım sağlanmakta olup, Yabancı uyruklu öğrencilerimizden 2 Kazakistan, 2 Mali, 10 Suriye, 3 Azerbaycan, 1 Suudi Arabistan, 1 Nijerya, 8 Mısır, 1 Pakistan, 6 Somali, 2 Fas olmak üzere toplamda 36 öğrenci </a:t>
            </a:r>
            <a:r>
              <a:rPr lang="tr-TR" sz="1200" dirty="0" smtClean="0"/>
              <a:t>öğrenim </a:t>
            </a:r>
            <a:r>
              <a:rPr lang="tr-TR" sz="1200" dirty="0" smtClean="0"/>
              <a:t>görmektedir</a:t>
            </a:r>
            <a:r>
              <a:rPr lang="tr-TR" sz="1200" dirty="0" smtClean="0"/>
              <a:t>.</a:t>
            </a:r>
          </a:p>
          <a:p>
            <a:pPr algn="just">
              <a:buNone/>
            </a:pPr>
            <a:r>
              <a:rPr lang="tr-TR" sz="1200" dirty="0"/>
              <a:t>       </a:t>
            </a:r>
            <a:r>
              <a:rPr lang="tr-TR" sz="1200" dirty="0" smtClean="0"/>
              <a:t>2022-2023 Yılı </a:t>
            </a:r>
            <a:r>
              <a:rPr lang="tr-TR" sz="1200" dirty="0"/>
              <a:t>Müdürlüğümüz bünyesinde verilen Türkçe Dil Kursuna kayıt yapan yabancı uyruklu öğrenci sayısı </a:t>
            </a:r>
            <a:r>
              <a:rPr lang="tr-TR" sz="1200" dirty="0" smtClean="0"/>
              <a:t>38 </a:t>
            </a:r>
            <a:r>
              <a:rPr lang="tr-TR" sz="1200" dirty="0" err="1" smtClean="0"/>
              <a:t>dir</a:t>
            </a:r>
            <a:r>
              <a:rPr lang="tr-TR" sz="1200" dirty="0" smtClean="0"/>
              <a:t>.</a:t>
            </a:r>
          </a:p>
          <a:p>
            <a:pPr algn="just">
              <a:buNone/>
            </a:pPr>
            <a:r>
              <a:rPr lang="tr-TR" sz="1200" dirty="0"/>
              <a:t> </a:t>
            </a:r>
            <a:r>
              <a:rPr lang="tr-TR" sz="1200" dirty="0" smtClean="0"/>
              <a:t>      Kursumuza birçok ülkeden katılım sağlanmakta olup , Yabancı uyruklu öğrencilerimizden 2 Kuveyt, 12 Mısır, 2 Gabon, 6 </a:t>
            </a:r>
            <a:r>
              <a:rPr lang="tr-TR" sz="1200" dirty="0" smtClean="0"/>
              <a:t>A</a:t>
            </a:r>
            <a:r>
              <a:rPr lang="tr-TR" sz="1200" dirty="0" smtClean="0"/>
              <a:t>zerbaycan, 5 Yemen, 3 </a:t>
            </a:r>
            <a:r>
              <a:rPr lang="tr-TR" sz="1200" dirty="0"/>
              <a:t>T</a:t>
            </a:r>
            <a:r>
              <a:rPr lang="tr-TR" sz="1200" dirty="0" smtClean="0"/>
              <a:t>ürk, 5 </a:t>
            </a:r>
            <a:r>
              <a:rPr lang="tr-TR" sz="1200" dirty="0"/>
              <a:t>S</a:t>
            </a:r>
            <a:r>
              <a:rPr lang="tr-TR" sz="1200" dirty="0" smtClean="0"/>
              <a:t>uriye, 2 Türkmenistan, 1 </a:t>
            </a:r>
            <a:r>
              <a:rPr lang="tr-TR" sz="1200" dirty="0" smtClean="0"/>
              <a:t>İ</a:t>
            </a:r>
            <a:r>
              <a:rPr lang="tr-TR" sz="1200" dirty="0" smtClean="0"/>
              <a:t>ran olmak üzere toplamda 38 öğrenci öğrenim görmektedir.</a:t>
            </a:r>
          </a:p>
          <a:p>
            <a:pPr algn="just">
              <a:buNone/>
            </a:pPr>
            <a:endParaRPr lang="tr-TR" sz="1200" dirty="0"/>
          </a:p>
          <a:p>
            <a:pPr algn="just">
              <a:buNone/>
            </a:pPr>
            <a:r>
              <a:rPr lang="tr-TR" sz="1200" dirty="0" smtClean="0"/>
              <a:t>        2023-2024 </a:t>
            </a:r>
            <a:r>
              <a:rPr lang="tr-TR" sz="1200" dirty="0"/>
              <a:t>Yılı Müdürlüğümüz bünyesinde verilen Türkçe Dil Kursuna kayıt yapan yabancı uyruklu öğrenci sayısı </a:t>
            </a:r>
            <a:r>
              <a:rPr lang="tr-TR" sz="1200" dirty="0" smtClean="0"/>
              <a:t>17 </a:t>
            </a:r>
            <a:r>
              <a:rPr lang="tr-TR" sz="1200" dirty="0" err="1"/>
              <a:t>dir</a:t>
            </a:r>
            <a:r>
              <a:rPr lang="tr-TR" sz="1200" dirty="0" smtClean="0"/>
              <a:t>.</a:t>
            </a:r>
          </a:p>
          <a:p>
            <a:pPr algn="just">
              <a:buNone/>
            </a:pPr>
            <a:r>
              <a:rPr lang="tr-TR" sz="1200" dirty="0"/>
              <a:t>        </a:t>
            </a:r>
            <a:r>
              <a:rPr lang="tr-TR" sz="1200" dirty="0" smtClean="0"/>
              <a:t>Kursumuza </a:t>
            </a:r>
            <a:r>
              <a:rPr lang="tr-TR" sz="1200" dirty="0"/>
              <a:t>birçok ülkeden katılım sağlanmakta olup , Yabancı uyruklu öğrencilerimizden   </a:t>
            </a:r>
            <a:r>
              <a:rPr lang="tr-TR" sz="1200" dirty="0" smtClean="0"/>
              <a:t>7 Mısır, 2 Sudan , 2 Somali , 2 Suriye , 1 Pakistan  ve 3 Türkmenistan olmak üzere toplamda 17 öğrenci öğrenim görmektedir.</a:t>
            </a:r>
          </a:p>
          <a:p>
            <a:pPr algn="just">
              <a:buNone/>
            </a:pPr>
            <a:endParaRPr lang="tr-TR" sz="1200" dirty="0"/>
          </a:p>
          <a:p>
            <a:pPr algn="just">
              <a:buNone/>
            </a:pPr>
            <a:endParaRPr lang="tr-TR"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633046"/>
            <a:ext cx="7045569" cy="504092"/>
          </a:xfrm>
        </p:spPr>
        <p:txBody>
          <a:bodyPr>
            <a:normAutofit fontScale="90000"/>
          </a:bodyPr>
          <a:lstStyle/>
          <a:p>
            <a:r>
              <a:rPr lang="tr-TR" b="1" dirty="0" smtClean="0"/>
              <a:t>Öğrenci Bilgileri</a:t>
            </a:r>
            <a:endParaRPr lang="tr-TR" b="1" dirty="0"/>
          </a:p>
        </p:txBody>
      </p:sp>
      <p:graphicFrame>
        <p:nvGraphicFramePr>
          <p:cNvPr id="1213" name="Object 189"/>
          <p:cNvGraphicFramePr>
            <a:graphicFrameLocks noChangeAspect="1"/>
          </p:cNvGraphicFramePr>
          <p:nvPr>
            <p:extLst>
              <p:ext uri="{D42A27DB-BD31-4B8C-83A1-F6EECF244321}">
                <p14:modId xmlns:p14="http://schemas.microsoft.com/office/powerpoint/2010/main" val="3731852249"/>
              </p:ext>
            </p:extLst>
          </p:nvPr>
        </p:nvGraphicFramePr>
        <p:xfrm>
          <a:off x="764770" y="1524713"/>
          <a:ext cx="9086850" cy="2484735"/>
        </p:xfrm>
        <a:graphic>
          <a:graphicData uri="http://schemas.openxmlformats.org/presentationml/2006/ole">
            <mc:AlternateContent xmlns:mc="http://schemas.openxmlformats.org/markup-compatibility/2006">
              <mc:Choice xmlns:v="urn:schemas-microsoft-com:vml" Requires="v">
                <p:oleObj spid="_x0000_s31769" name="Belge" r:id="rId3" imgW="8009548" imgH="2206873" progId="Word.Document.12">
                  <p:embed/>
                </p:oleObj>
              </mc:Choice>
              <mc:Fallback>
                <p:oleObj name="Belge" r:id="rId3" imgW="8009548" imgH="2206873" progId="Word.Document.12">
                  <p:embed/>
                  <p:pic>
                    <p:nvPicPr>
                      <p:cNvPr id="0" name="Picture 3"/>
                      <p:cNvPicPr>
                        <a:picLocks noChangeAspect="1" noChangeArrowheads="1"/>
                      </p:cNvPicPr>
                      <p:nvPr/>
                    </p:nvPicPr>
                    <p:blipFill>
                      <a:blip r:embed="rId4"/>
                      <a:srcRect/>
                      <a:stretch>
                        <a:fillRect/>
                      </a:stretch>
                    </p:blipFill>
                    <p:spPr bwMode="auto">
                      <a:xfrm>
                        <a:off x="764770" y="1524713"/>
                        <a:ext cx="9086850" cy="2484735"/>
                      </a:xfrm>
                      <a:prstGeom prst="rect">
                        <a:avLst/>
                      </a:prstGeom>
                      <a:noFill/>
                      <a:ln>
                        <a:noFill/>
                      </a:ln>
                      <a:effectLst/>
                    </p:spPr>
                  </p:pic>
                </p:oleObj>
              </mc:Fallback>
            </mc:AlternateContent>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9" y="644769"/>
            <a:ext cx="6940062" cy="281354"/>
          </a:xfrm>
        </p:spPr>
        <p:txBody>
          <a:bodyPr>
            <a:normAutofit fontScale="90000"/>
          </a:bodyPr>
          <a:lstStyle/>
          <a:p>
            <a:endParaRPr lang="tr-TR" dirty="0"/>
          </a:p>
        </p:txBody>
      </p:sp>
      <p:graphicFrame>
        <p:nvGraphicFramePr>
          <p:cNvPr id="19457" name="Object 1"/>
          <p:cNvGraphicFramePr>
            <a:graphicFrameLocks noChangeAspect="1"/>
          </p:cNvGraphicFramePr>
          <p:nvPr>
            <p:extLst>
              <p:ext uri="{D42A27DB-BD31-4B8C-83A1-F6EECF244321}">
                <p14:modId xmlns:p14="http://schemas.microsoft.com/office/powerpoint/2010/main" val="2954213573"/>
              </p:ext>
            </p:extLst>
          </p:nvPr>
        </p:nvGraphicFramePr>
        <p:xfrm>
          <a:off x="417513" y="1079500"/>
          <a:ext cx="9378950" cy="3152775"/>
        </p:xfrm>
        <a:graphic>
          <a:graphicData uri="http://schemas.openxmlformats.org/presentationml/2006/ole">
            <mc:AlternateContent xmlns:mc="http://schemas.openxmlformats.org/markup-compatibility/2006">
              <mc:Choice xmlns:v="urn:schemas-microsoft-com:vml" Requires="v">
                <p:oleObj spid="_x0000_s33816" name="Belge" r:id="rId3" imgW="13641118" imgH="3985860" progId="Word.Document.12">
                  <p:embed/>
                </p:oleObj>
              </mc:Choice>
              <mc:Fallback>
                <p:oleObj name="Belge" r:id="rId3" imgW="13641118" imgH="3985860" progId="Word.Document.12">
                  <p:embed/>
                  <p:pic>
                    <p:nvPicPr>
                      <p:cNvPr id="0" name="Picture 2"/>
                      <p:cNvPicPr>
                        <a:picLocks noChangeAspect="1" noChangeArrowheads="1"/>
                      </p:cNvPicPr>
                      <p:nvPr/>
                    </p:nvPicPr>
                    <p:blipFill>
                      <a:blip r:embed="rId4"/>
                      <a:srcRect/>
                      <a:stretch>
                        <a:fillRect/>
                      </a:stretch>
                    </p:blipFill>
                    <p:spPr bwMode="auto">
                      <a:xfrm>
                        <a:off x="417513" y="1079500"/>
                        <a:ext cx="9378950" cy="3152775"/>
                      </a:xfrm>
                      <a:prstGeom prst="rect">
                        <a:avLst/>
                      </a:prstGeom>
                      <a:noFill/>
                      <a:ln>
                        <a:noFill/>
                      </a:ln>
                      <a:effectLst/>
                    </p:spPr>
                  </p:pic>
                </p:oleObj>
              </mc:Fallback>
            </mc:AlternateContent>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9244"/>
          </a:xfrm>
        </p:spPr>
        <p:txBody>
          <a:bodyPr>
            <a:normAutofit/>
          </a:bodyPr>
          <a:lstStyle/>
          <a:p>
            <a:r>
              <a:rPr lang="tr-TR" sz="3600" b="1" dirty="0" smtClean="0"/>
              <a:t>         FİZİKİ YAPI</a:t>
            </a:r>
            <a:endParaRPr lang="tr-TR" sz="3600" b="1" dirty="0"/>
          </a:p>
        </p:txBody>
      </p:sp>
      <p:sp>
        <p:nvSpPr>
          <p:cNvPr id="3" name="2 İçerik Yer Tutucusu"/>
          <p:cNvSpPr>
            <a:spLocks noGrp="1"/>
          </p:cNvSpPr>
          <p:nvPr>
            <p:ph idx="1"/>
          </p:nvPr>
        </p:nvSpPr>
        <p:spPr>
          <a:xfrm>
            <a:off x="838200" y="1195754"/>
            <a:ext cx="8212015" cy="4981209"/>
          </a:xfrm>
        </p:spPr>
        <p:txBody>
          <a:bodyPr/>
          <a:lstStyle/>
          <a:p>
            <a:r>
              <a:rPr lang="tr-TR" dirty="0" smtClean="0"/>
              <a:t>Müdürlüğümüz,  üniversitemiz merkez yerleşkesi Sosyal Bilimler Meslek Yüksekokulu  Binasında Sosyal Bilimler Meslek Yüksekokuluna ait 2 Adet Büro ve 3 Adet Derslik kullanarak aktif olarak faaliyet göstermektedir. Dersliklerimiz yaklaşık 40 öğrenci kapasitelidir.</a:t>
            </a:r>
          </a:p>
          <a:p>
            <a:endParaRPr lang="tr-T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70892" y="492370"/>
            <a:ext cx="9782908" cy="762000"/>
          </a:xfrm>
        </p:spPr>
        <p:txBody>
          <a:bodyPr>
            <a:normAutofit/>
          </a:bodyPr>
          <a:lstStyle/>
          <a:p>
            <a:r>
              <a:rPr lang="tr-TR" sz="2800" b="1" dirty="0" smtClean="0"/>
              <a:t>Yunus Emre Enstitüsünden Alınan Kitaplar</a:t>
            </a:r>
            <a:endParaRPr lang="tr-TR" sz="2800" b="1" dirty="0"/>
          </a:p>
        </p:txBody>
      </p:sp>
      <p:graphicFrame>
        <p:nvGraphicFramePr>
          <p:cNvPr id="7" name="6 İçerik Yer Tutucusu"/>
          <p:cNvGraphicFramePr>
            <a:graphicFrameLocks noGrp="1"/>
          </p:cNvGraphicFramePr>
          <p:nvPr>
            <p:ph idx="1"/>
            <p:extLst>
              <p:ext uri="{D42A27DB-BD31-4B8C-83A1-F6EECF244321}">
                <p14:modId xmlns:p14="http://schemas.microsoft.com/office/powerpoint/2010/main" val="2684372812"/>
              </p:ext>
            </p:extLst>
          </p:nvPr>
        </p:nvGraphicFramePr>
        <p:xfrm>
          <a:off x="1101970" y="1825625"/>
          <a:ext cx="4796183" cy="2904803"/>
        </p:xfrm>
        <a:graphic>
          <a:graphicData uri="http://schemas.openxmlformats.org/drawingml/2006/table">
            <a:tbl>
              <a:tblPr/>
              <a:tblGrid>
                <a:gridCol w="3972069">
                  <a:extLst>
                    <a:ext uri="{9D8B030D-6E8A-4147-A177-3AD203B41FA5}">
                      <a16:colId xmlns:a16="http://schemas.microsoft.com/office/drawing/2014/main" val="20000"/>
                    </a:ext>
                  </a:extLst>
                </a:gridCol>
                <a:gridCol w="824114">
                  <a:extLst>
                    <a:ext uri="{9D8B030D-6E8A-4147-A177-3AD203B41FA5}">
                      <a16:colId xmlns:a16="http://schemas.microsoft.com/office/drawing/2014/main" val="20001"/>
                    </a:ext>
                  </a:extLst>
                </a:gridCol>
              </a:tblGrid>
              <a:tr h="681868">
                <a:tc>
                  <a:txBody>
                    <a:bodyPr/>
                    <a:lstStyle/>
                    <a:p>
                      <a:pPr algn="ctr" fontAlgn="auto" hangingPunct="1">
                        <a:lnSpc>
                          <a:spcPct val="115000"/>
                        </a:lnSpc>
                        <a:spcAft>
                          <a:spcPts val="0"/>
                        </a:spcAft>
                      </a:pPr>
                      <a:r>
                        <a:rPr lang="tr-TR" sz="1200" b="1" dirty="0">
                          <a:latin typeface="Times New Roman"/>
                          <a:ea typeface="Times New Roman"/>
                          <a:cs typeface="Times New Roman"/>
                        </a:rPr>
                        <a:t>Malzemenin Adı</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200" b="1" dirty="0">
                          <a:latin typeface="Times New Roman"/>
                          <a:ea typeface="Times New Roman"/>
                          <a:cs typeface="Times New Roman"/>
                        </a:rPr>
                        <a:t>Miktar</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A1 / Çalışma Kitabı A1 (Dinleme Metni A1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100 </a:t>
                      </a:r>
                      <a:r>
                        <a:rPr lang="tr-TR" sz="1200" dirty="0">
                          <a:latin typeface="Times New Roman"/>
                          <a:ea typeface="Times New Roman"/>
                          <a:cs typeface="Times New Roman"/>
                        </a:rPr>
                        <a:t>Adet</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A2 / Çalışma Kitabı A2 (Dinleme Metni A2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100 </a:t>
                      </a:r>
                      <a:r>
                        <a:rPr lang="tr-TR" sz="1200" dirty="0">
                          <a:latin typeface="Times New Roman"/>
                          <a:ea typeface="Times New Roman"/>
                          <a:cs typeface="Times New Roman"/>
                        </a:rPr>
                        <a:t>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18047">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B1 / Çalışma Kitabı B1 (Dinleme Metni B1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100 </a:t>
                      </a:r>
                      <a:r>
                        <a:rPr lang="tr-TR" sz="1200" dirty="0">
                          <a:latin typeface="Times New Roman"/>
                          <a:ea typeface="Times New Roman"/>
                          <a:cs typeface="Times New Roman"/>
                        </a:rPr>
                        <a:t>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B2 / Çalışma Kitabı B2 (Dinleme Metni B2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100 </a:t>
                      </a:r>
                      <a:r>
                        <a:rPr lang="tr-TR" sz="1200" dirty="0">
                          <a:latin typeface="Times New Roman"/>
                          <a:ea typeface="Times New Roman"/>
                          <a:cs typeface="Times New Roman"/>
                        </a:rPr>
                        <a:t>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70892" y="492370"/>
            <a:ext cx="9782908" cy="762000"/>
          </a:xfrm>
        </p:spPr>
        <p:txBody>
          <a:bodyPr>
            <a:normAutofit/>
          </a:bodyPr>
          <a:lstStyle/>
          <a:p>
            <a:r>
              <a:rPr lang="tr-TR" sz="2800" b="1" dirty="0" smtClean="0"/>
              <a:t>Yunus Emre Enstitüsünden Alınan Kitaplar</a:t>
            </a:r>
            <a:endParaRPr lang="tr-TR" sz="2800" b="1" dirty="0"/>
          </a:p>
        </p:txBody>
      </p:sp>
      <p:graphicFrame>
        <p:nvGraphicFramePr>
          <p:cNvPr id="5" name="4 İçerik Yer Tutucusu"/>
          <p:cNvGraphicFramePr>
            <a:graphicFrameLocks noGrp="1"/>
          </p:cNvGraphicFramePr>
          <p:nvPr>
            <p:ph idx="1"/>
          </p:nvPr>
        </p:nvGraphicFramePr>
        <p:xfrm>
          <a:off x="1336430" y="1430216"/>
          <a:ext cx="7631724" cy="3580731"/>
        </p:xfrm>
        <a:graphic>
          <a:graphicData uri="http://schemas.openxmlformats.org/drawingml/2006/table">
            <a:tbl>
              <a:tblPr/>
              <a:tblGrid>
                <a:gridCol w="3865198">
                  <a:extLst>
                    <a:ext uri="{9D8B030D-6E8A-4147-A177-3AD203B41FA5}">
                      <a16:colId xmlns:a16="http://schemas.microsoft.com/office/drawing/2014/main" val="20000"/>
                    </a:ext>
                  </a:extLst>
                </a:gridCol>
                <a:gridCol w="801941">
                  <a:extLst>
                    <a:ext uri="{9D8B030D-6E8A-4147-A177-3AD203B41FA5}">
                      <a16:colId xmlns:a16="http://schemas.microsoft.com/office/drawing/2014/main" val="20001"/>
                    </a:ext>
                  </a:extLst>
                </a:gridCol>
                <a:gridCol w="809606">
                  <a:extLst>
                    <a:ext uri="{9D8B030D-6E8A-4147-A177-3AD203B41FA5}">
                      <a16:colId xmlns:a16="http://schemas.microsoft.com/office/drawing/2014/main" val="20002"/>
                    </a:ext>
                  </a:extLst>
                </a:gridCol>
                <a:gridCol w="2154979">
                  <a:extLst>
                    <a:ext uri="{9D8B030D-6E8A-4147-A177-3AD203B41FA5}">
                      <a16:colId xmlns:a16="http://schemas.microsoft.com/office/drawing/2014/main" val="20003"/>
                    </a:ext>
                  </a:extLst>
                </a:gridCol>
              </a:tblGrid>
              <a:tr h="643061">
                <a:tc>
                  <a:txBody>
                    <a:bodyPr/>
                    <a:lstStyle/>
                    <a:p>
                      <a:pPr algn="ctr" fontAlgn="auto" hangingPunct="1">
                        <a:lnSpc>
                          <a:spcPct val="115000"/>
                        </a:lnSpc>
                        <a:spcAft>
                          <a:spcPts val="0"/>
                        </a:spcAft>
                      </a:pPr>
                      <a:r>
                        <a:rPr lang="tr-TR" sz="1200" b="1" dirty="0">
                          <a:latin typeface="Times New Roman"/>
                          <a:ea typeface="Times New Roman"/>
                          <a:cs typeface="Times New Roman"/>
                        </a:rPr>
                        <a:t>Malzemenin Adı</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200" b="1" dirty="0">
                          <a:latin typeface="Times New Roman"/>
                          <a:ea typeface="Times New Roman"/>
                          <a:cs typeface="Times New Roman"/>
                        </a:rPr>
                        <a:t>Miktar</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Birim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Toplam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A1 / Çalışma Kitabı A1 (Dinleme Metni A1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300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15.000,00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A2 / Çalışma Kitabı A2 (Dinleme Metni A2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300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15.000,00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8856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B1 / Çalışma Kitabı B1 (Dinleme Metni B1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150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7.500,00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B2 / Çalışma Kitabı B2 (Dinleme Metni B2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150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7.500,00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77440">
                <a:tc gridSpan="3">
                  <a:txBody>
                    <a:bodyPr/>
                    <a:lstStyle/>
                    <a:p>
                      <a:pPr algn="r" fontAlgn="auto" hangingPunct="1">
                        <a:lnSpc>
                          <a:spcPct val="115000"/>
                        </a:lnSpc>
                        <a:spcAft>
                          <a:spcPts val="0"/>
                        </a:spcAft>
                      </a:pPr>
                      <a:r>
                        <a:rPr lang="tr-TR" sz="1200" b="1" dirty="0">
                          <a:latin typeface="Times New Roman"/>
                          <a:ea typeface="Times New Roman"/>
                          <a:cs typeface="Times New Roman"/>
                        </a:rPr>
                        <a:t>TOPLAM</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fontAlgn="auto" hangingPunct="1">
                        <a:lnSpc>
                          <a:spcPct val="115000"/>
                        </a:lnSpc>
                        <a:spcAft>
                          <a:spcPts val="0"/>
                        </a:spcAft>
                      </a:pP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45.000</a:t>
                      </a:r>
                      <a:r>
                        <a:rPr lang="tr-TR" sz="1200" b="1" dirty="0" smtClean="0">
                          <a:latin typeface="Times New Roman"/>
                          <a:ea typeface="Times New Roman"/>
                          <a:cs typeface="Times New Roman"/>
                        </a:rPr>
                        <a:t>,00 TL   (%0</a:t>
                      </a:r>
                      <a:r>
                        <a:rPr lang="tr-TR" sz="1200" b="1" baseline="0" dirty="0" smtClean="0">
                          <a:latin typeface="Times New Roman"/>
                          <a:ea typeface="Times New Roman"/>
                          <a:cs typeface="Times New Roman"/>
                        </a:rPr>
                        <a:t> K.D.V.)</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BİRİM KALİTE FAALİYETLERİ</a:t>
            </a:r>
            <a:endParaRPr lang="tr-TR" sz="2400" b="1" dirty="0"/>
          </a:p>
        </p:txBody>
      </p:sp>
      <p:graphicFrame>
        <p:nvGraphicFramePr>
          <p:cNvPr id="8" name="7 Tablo"/>
          <p:cNvGraphicFramePr>
            <a:graphicFrameLocks noGrp="1"/>
          </p:cNvGraphicFramePr>
          <p:nvPr>
            <p:extLst>
              <p:ext uri="{D42A27DB-BD31-4B8C-83A1-F6EECF244321}">
                <p14:modId xmlns:p14="http://schemas.microsoft.com/office/powerpoint/2010/main" val="3574395849"/>
              </p:ext>
            </p:extLst>
          </p:nvPr>
        </p:nvGraphicFramePr>
        <p:xfrm>
          <a:off x="1172308" y="1512276"/>
          <a:ext cx="7655168" cy="3118340"/>
        </p:xfrm>
        <a:graphic>
          <a:graphicData uri="http://schemas.openxmlformats.org/drawingml/2006/table">
            <a:tbl>
              <a:tblPr/>
              <a:tblGrid>
                <a:gridCol w="1167636">
                  <a:extLst>
                    <a:ext uri="{9D8B030D-6E8A-4147-A177-3AD203B41FA5}">
                      <a16:colId xmlns:a16="http://schemas.microsoft.com/office/drawing/2014/main" val="20000"/>
                    </a:ext>
                  </a:extLst>
                </a:gridCol>
                <a:gridCol w="3373393">
                  <a:extLst>
                    <a:ext uri="{9D8B030D-6E8A-4147-A177-3AD203B41FA5}">
                      <a16:colId xmlns:a16="http://schemas.microsoft.com/office/drawing/2014/main" val="20001"/>
                    </a:ext>
                  </a:extLst>
                </a:gridCol>
                <a:gridCol w="3114139">
                  <a:extLst>
                    <a:ext uri="{9D8B030D-6E8A-4147-A177-3AD203B41FA5}">
                      <a16:colId xmlns:a16="http://schemas.microsoft.com/office/drawing/2014/main" val="20002"/>
                    </a:ext>
                  </a:extLst>
                </a:gridCol>
              </a:tblGrid>
              <a:tr h="723632">
                <a:tc gridSpan="3">
                  <a:txBody>
                    <a:bodyPr/>
                    <a:lstStyle/>
                    <a:p>
                      <a:pPr algn="ctr">
                        <a:spcAft>
                          <a:spcPts val="0"/>
                        </a:spcAft>
                      </a:pPr>
                      <a:r>
                        <a:rPr lang="tr-TR" sz="1800" b="1" dirty="0">
                          <a:latin typeface="Times New Roman"/>
                          <a:ea typeface="Calibri"/>
                          <a:cs typeface="Times New Roman"/>
                        </a:rPr>
                        <a:t>Birim Kalite Komisyonu</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798236">
                <a:tc>
                  <a:txBody>
                    <a:bodyPr/>
                    <a:lstStyle/>
                    <a:p>
                      <a:pPr algn="l">
                        <a:spcAft>
                          <a:spcPts val="0"/>
                        </a:spcAft>
                      </a:pPr>
                      <a:r>
                        <a:rPr lang="tr-TR" sz="1600" b="1" dirty="0">
                          <a:latin typeface="Times New Roman"/>
                          <a:ea typeface="Calibri"/>
                          <a:cs typeface="Times New Roman"/>
                        </a:rPr>
                        <a:t>Başkan </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smtClean="0">
                          <a:latin typeface="Times New Roman"/>
                          <a:ea typeface="Calibri"/>
                          <a:cs typeface="Times New Roman"/>
                        </a:rPr>
                        <a:t>Doç.</a:t>
                      </a:r>
                      <a:r>
                        <a:rPr lang="tr-TR" sz="1600" b="1" baseline="0" dirty="0" smtClean="0">
                          <a:latin typeface="Times New Roman"/>
                          <a:ea typeface="Calibri"/>
                          <a:cs typeface="Times New Roman"/>
                        </a:rPr>
                        <a:t> Dr. </a:t>
                      </a:r>
                      <a:r>
                        <a:rPr lang="tr-TR" sz="1600" b="1" dirty="0" smtClean="0">
                          <a:latin typeface="Times New Roman"/>
                          <a:ea typeface="Calibri"/>
                          <a:cs typeface="Times New Roman"/>
                        </a:rPr>
                        <a:t>Yılmaz </a:t>
                      </a:r>
                      <a:r>
                        <a:rPr lang="tr-TR" sz="1600" b="1" dirty="0">
                          <a:latin typeface="Times New Roman"/>
                          <a:ea typeface="Calibri"/>
                          <a:cs typeface="Times New Roman"/>
                        </a:rPr>
                        <a:t>AKDEMİR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a:solidFill>
                            <a:srgbClr val="333333"/>
                          </a:solidFill>
                          <a:latin typeface="Times New Roman"/>
                          <a:ea typeface="Calibri"/>
                          <a:cs typeface="Times New Roman"/>
                        </a:rPr>
                        <a:t>yilmazakdemir</a:t>
                      </a:r>
                      <a:r>
                        <a:rPr lang="tr-TR" sz="1600" b="1" dirty="0">
                          <a:latin typeface="Times New Roman"/>
                          <a:ea typeface="Calibri"/>
                          <a:cs typeface="Times New Roman"/>
                        </a:rPr>
                        <a:t>@</a:t>
                      </a:r>
                      <a:r>
                        <a:rPr lang="tr-TR" sz="1600" b="1" dirty="0" err="1">
                          <a:solidFill>
                            <a:srgbClr val="333333"/>
                          </a:solidFill>
                          <a:latin typeface="Times New Roman"/>
                          <a:ea typeface="Calibri"/>
                          <a:cs typeface="Times New Roman"/>
                        </a:rPr>
                        <a:t>siirt</a:t>
                      </a:r>
                      <a:r>
                        <a:rPr lang="tr-TR" sz="1600" b="1" dirty="0">
                          <a:solidFill>
                            <a:srgbClr val="333333"/>
                          </a:solidFill>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98236">
                <a:tc>
                  <a:txBody>
                    <a:bodyPr/>
                    <a:lstStyle/>
                    <a:p>
                      <a:pPr algn="l">
                        <a:spcAft>
                          <a:spcPts val="0"/>
                        </a:spcAft>
                      </a:pPr>
                      <a:r>
                        <a:rPr lang="tr-TR" sz="1600" b="1" dirty="0">
                          <a:latin typeface="Times New Roman"/>
                          <a:ea typeface="Calibri"/>
                          <a:cs typeface="Times New Roman"/>
                        </a:rPr>
                        <a:t>Üye </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smtClean="0">
                          <a:latin typeface="Times New Roman"/>
                          <a:ea typeface="Calibri"/>
                          <a:cs typeface="Times New Roman"/>
                        </a:rPr>
                        <a:t>Doç.Dr</a:t>
                      </a:r>
                      <a:r>
                        <a:rPr lang="tr-TR" sz="1600" b="1" dirty="0" smtClean="0">
                          <a:latin typeface="Times New Roman"/>
                          <a:ea typeface="Calibri"/>
                          <a:cs typeface="Times New Roman"/>
                        </a:rPr>
                        <a:t>.</a:t>
                      </a:r>
                      <a:r>
                        <a:rPr lang="tr-TR" sz="1600" b="1" baseline="0" dirty="0" smtClean="0">
                          <a:latin typeface="Times New Roman"/>
                          <a:ea typeface="Calibri"/>
                          <a:cs typeface="Times New Roman"/>
                        </a:rPr>
                        <a:t> </a:t>
                      </a:r>
                      <a:r>
                        <a:rPr lang="tr-TR" sz="1600" b="1" dirty="0" smtClean="0">
                          <a:latin typeface="Times New Roman"/>
                          <a:ea typeface="Calibri"/>
                          <a:cs typeface="Times New Roman"/>
                        </a:rPr>
                        <a:t>Ata </a:t>
                      </a:r>
                      <a:r>
                        <a:rPr lang="tr-TR" sz="1600" b="1" dirty="0">
                          <a:latin typeface="Times New Roman"/>
                          <a:ea typeface="Calibri"/>
                          <a:cs typeface="Times New Roman"/>
                        </a:rPr>
                        <a:t>PESEN</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a:latin typeface="Times New Roman"/>
                          <a:ea typeface="Calibri"/>
                          <a:cs typeface="Times New Roman"/>
                        </a:rPr>
                        <a:t>atapesen</a:t>
                      </a:r>
                      <a:r>
                        <a:rPr lang="tr-TR" sz="1600" b="1" dirty="0">
                          <a:latin typeface="Times New Roman"/>
                          <a:ea typeface="Calibri"/>
                          <a:cs typeface="Times New Roman"/>
                        </a:rPr>
                        <a:t>@</a:t>
                      </a:r>
                      <a:r>
                        <a:rPr lang="tr-TR" sz="1600" b="1" dirty="0" err="1">
                          <a:latin typeface="Times New Roman"/>
                          <a:ea typeface="Calibri"/>
                          <a:cs typeface="Times New Roman"/>
                        </a:rPr>
                        <a:t>siirt</a:t>
                      </a:r>
                      <a:r>
                        <a:rPr lang="tr-TR" sz="1600" b="1" dirty="0">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98236">
                <a:tc>
                  <a:txBody>
                    <a:bodyPr/>
                    <a:lstStyle/>
                    <a:p>
                      <a:pPr algn="l">
                        <a:spcAft>
                          <a:spcPts val="0"/>
                        </a:spcAft>
                      </a:pPr>
                      <a:r>
                        <a:rPr lang="tr-TR" sz="1600" b="1" dirty="0">
                          <a:latin typeface="Times New Roman"/>
                          <a:ea typeface="Calibri"/>
                          <a:cs typeface="Times New Roman"/>
                        </a:rPr>
                        <a:t>Üye</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smtClean="0">
                          <a:latin typeface="Times New Roman"/>
                          <a:ea typeface="Calibri"/>
                          <a:cs typeface="Times New Roman"/>
                        </a:rPr>
                        <a:t>Agit</a:t>
                      </a:r>
                      <a:r>
                        <a:rPr lang="tr-TR" sz="1600" b="1" baseline="0" dirty="0" smtClean="0">
                          <a:latin typeface="Times New Roman"/>
                          <a:ea typeface="Calibri"/>
                          <a:cs typeface="Times New Roman"/>
                        </a:rPr>
                        <a:t> KAMEL</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smtClean="0">
                          <a:latin typeface="Times New Roman"/>
                          <a:ea typeface="Calibri"/>
                          <a:cs typeface="Times New Roman"/>
                        </a:rPr>
                        <a:t>akamel</a:t>
                      </a:r>
                      <a:r>
                        <a:rPr lang="tr-TR" sz="1600" b="1" dirty="0" smtClean="0">
                          <a:latin typeface="Times New Roman"/>
                          <a:ea typeface="Calibri"/>
                          <a:cs typeface="Times New Roman"/>
                        </a:rPr>
                        <a:t>@</a:t>
                      </a:r>
                      <a:r>
                        <a:rPr lang="tr-TR" sz="1600" b="1" dirty="0" err="1" smtClean="0">
                          <a:latin typeface="Times New Roman"/>
                          <a:ea typeface="Calibri"/>
                          <a:cs typeface="Times New Roman"/>
                        </a:rPr>
                        <a:t>siirt</a:t>
                      </a:r>
                      <a:r>
                        <a:rPr lang="tr-TR" sz="1600" b="1" dirty="0" smtClean="0">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2954" y="375138"/>
            <a:ext cx="9700846" cy="937848"/>
          </a:xfrm>
        </p:spPr>
        <p:txBody>
          <a:bodyPr>
            <a:normAutofit/>
          </a:bodyPr>
          <a:lstStyle/>
          <a:p>
            <a:r>
              <a:rPr lang="tr-TR" sz="3600" b="1" dirty="0" smtClean="0"/>
              <a:t>EKİPMANLAR</a:t>
            </a:r>
            <a:endParaRPr lang="tr-TR" sz="3600" b="1" dirty="0"/>
          </a:p>
        </p:txBody>
      </p:sp>
      <p:pic>
        <p:nvPicPr>
          <p:cNvPr id="55300" name="Picture 4"/>
          <p:cNvPicPr>
            <a:picLocks noChangeAspect="1" noChangeArrowheads="1"/>
          </p:cNvPicPr>
          <p:nvPr/>
        </p:nvPicPr>
        <p:blipFill>
          <a:blip r:embed="rId2" cstate="print"/>
          <a:srcRect/>
          <a:stretch>
            <a:fillRect/>
          </a:stretch>
        </p:blipFill>
        <p:spPr bwMode="auto">
          <a:xfrm>
            <a:off x="1383325" y="1078523"/>
            <a:ext cx="7514490" cy="5357446"/>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5"/>
            <a:ext cx="9747738" cy="830629"/>
          </a:xfrm>
        </p:spPr>
        <p:txBody>
          <a:bodyPr>
            <a:normAutofit/>
          </a:bodyPr>
          <a:lstStyle/>
          <a:p>
            <a:r>
              <a:rPr lang="tr-TR" sz="2400" b="1" dirty="0" smtClean="0"/>
              <a:t>ETKİNLİKLER</a:t>
            </a:r>
            <a:endParaRPr lang="tr-TR" sz="2400" dirty="0"/>
          </a:p>
        </p:txBody>
      </p:sp>
      <p:sp>
        <p:nvSpPr>
          <p:cNvPr id="3" name="2 İçerik Yer Tutucusu"/>
          <p:cNvSpPr>
            <a:spLocks noGrp="1"/>
          </p:cNvSpPr>
          <p:nvPr>
            <p:ph idx="1"/>
          </p:nvPr>
        </p:nvSpPr>
        <p:spPr>
          <a:xfrm>
            <a:off x="838200" y="1137138"/>
            <a:ext cx="10515600" cy="5039825"/>
          </a:xfrm>
        </p:spPr>
        <p:txBody>
          <a:bodyPr>
            <a:normAutofit/>
          </a:bodyPr>
          <a:lstStyle/>
          <a:p>
            <a:r>
              <a:rPr lang="tr-TR" sz="1800" b="1" dirty="0" smtClean="0"/>
              <a:t>Piknik Etkinliği:</a:t>
            </a:r>
            <a:r>
              <a:rPr lang="tr-TR" sz="1800" dirty="0" smtClean="0"/>
              <a:t> TÖMER bünyesinde öğrenim gören öğrencilere  yönelik çeşitli sosyal </a:t>
            </a:r>
            <a:br>
              <a:rPr lang="tr-TR" sz="1800" dirty="0" smtClean="0"/>
            </a:br>
            <a:r>
              <a:rPr lang="tr-TR" sz="1800" dirty="0" smtClean="0"/>
              <a:t>etkinlikler düzenlenmektedir.</a:t>
            </a:r>
          </a:p>
          <a:p>
            <a:endParaRPr lang="tr-TR" sz="1800" dirty="0"/>
          </a:p>
        </p:txBody>
      </p:sp>
      <p:pic>
        <p:nvPicPr>
          <p:cNvPr id="4097" name="Picture 1" descr="D:\tömer\2017-2018\TÖMER PİKNİK\IMG-20180620-WA0008.jpg"/>
          <p:cNvPicPr>
            <a:picLocks noChangeAspect="1" noChangeArrowheads="1"/>
          </p:cNvPicPr>
          <p:nvPr/>
        </p:nvPicPr>
        <p:blipFill>
          <a:blip r:embed="rId2" cstate="print"/>
          <a:srcRect/>
          <a:stretch>
            <a:fillRect/>
          </a:stretch>
        </p:blipFill>
        <p:spPr bwMode="auto">
          <a:xfrm>
            <a:off x="1148863" y="1723292"/>
            <a:ext cx="8124092" cy="42672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666506"/>
          </a:xfrm>
        </p:spPr>
        <p:txBody>
          <a:bodyPr>
            <a:normAutofit fontScale="90000"/>
          </a:bodyPr>
          <a:lstStyle/>
          <a:p>
            <a:endParaRPr lang="tr-TR" dirty="0"/>
          </a:p>
        </p:txBody>
      </p:sp>
      <p:pic>
        <p:nvPicPr>
          <p:cNvPr id="33794" name="Picture 2" descr="D:\tömer\2017-2018\TÖMER PİKNİK\IMG-20180620-WA0003.jpg"/>
          <p:cNvPicPr>
            <a:picLocks noGrp="1" noChangeAspect="1" noChangeArrowheads="1"/>
          </p:cNvPicPr>
          <p:nvPr>
            <p:ph idx="1"/>
          </p:nvPr>
        </p:nvPicPr>
        <p:blipFill>
          <a:blip r:embed="rId2" cstate="print"/>
          <a:srcRect/>
          <a:stretch>
            <a:fillRect/>
          </a:stretch>
        </p:blipFill>
        <p:spPr bwMode="auto">
          <a:xfrm>
            <a:off x="890955" y="398585"/>
            <a:ext cx="8499230" cy="537073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24708" y="365125"/>
            <a:ext cx="10029092" cy="983029"/>
          </a:xfrm>
        </p:spPr>
        <p:txBody>
          <a:bodyPr>
            <a:normAutofit/>
          </a:bodyPr>
          <a:lstStyle/>
          <a:p>
            <a:r>
              <a:rPr lang="tr-TR" sz="2800" b="1" dirty="0" smtClean="0"/>
              <a:t>     Yabancı Uyruklu Öğrencilerimizin Yeni Yıl Mesajı</a:t>
            </a:r>
            <a:endParaRPr lang="tr-TR" sz="2800" b="1" dirty="0"/>
          </a:p>
        </p:txBody>
      </p:sp>
      <p:sp>
        <p:nvSpPr>
          <p:cNvPr id="3" name="2 İçerik Yer Tutucusu"/>
          <p:cNvSpPr>
            <a:spLocks noGrp="1"/>
          </p:cNvSpPr>
          <p:nvPr>
            <p:ph idx="1"/>
          </p:nvPr>
        </p:nvSpPr>
        <p:spPr>
          <a:xfrm>
            <a:off x="1184032" y="1184031"/>
            <a:ext cx="7819292" cy="4149969"/>
          </a:xfrm>
        </p:spPr>
        <p:txBody>
          <a:bodyPr>
            <a:normAutofit/>
          </a:bodyPr>
          <a:lstStyle/>
          <a:p>
            <a:pPr algn="just"/>
            <a:r>
              <a:rPr lang="tr-TR" sz="2400" dirty="0" smtClean="0"/>
              <a:t>Merkezimiz (TÖMER)’de öğretim gören yabancı uyruklu öğrencilerimiz ana dillerinde ve Türkçe olarak şehrimizin ve ülkemizin yeni yılını kutladı. </a:t>
            </a:r>
          </a:p>
          <a:p>
            <a:pPr algn="just"/>
            <a:r>
              <a:rPr lang="tr-TR" sz="2400" dirty="0" smtClean="0"/>
              <a:t>Dünyanın değişik coğrafyalarından öğrenci alan üniversitemizde Türkçeyi kullanmakta zorluk çeken 20 farklı ülkeden gelen yabancı uyruklu öğrencilerin öğretim gördüğü TÖMER’de, kabul görmüş öğretim model ve yöntemlerinin rehberliğinde bir eğitim hizmeti sunulmaktadır.</a:t>
            </a:r>
            <a:endParaRPr lang="tr-TR"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1-5-1024x605.jpg"/>
          <p:cNvPicPr>
            <a:picLocks noGrp="1" noChangeAspect="1"/>
          </p:cNvPicPr>
          <p:nvPr>
            <p:ph idx="1"/>
          </p:nvPr>
        </p:nvPicPr>
        <p:blipFill>
          <a:blip r:embed="rId2" cstate="print"/>
          <a:stretch>
            <a:fillRect/>
          </a:stretch>
        </p:blipFill>
        <p:spPr>
          <a:xfrm>
            <a:off x="844062" y="351692"/>
            <a:ext cx="10515600" cy="5825271"/>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2-2-1024x940.jpg"/>
          <p:cNvPicPr>
            <a:picLocks noGrp="1" noChangeAspect="1"/>
          </p:cNvPicPr>
          <p:nvPr>
            <p:ph idx="1"/>
          </p:nvPr>
        </p:nvPicPr>
        <p:blipFill>
          <a:blip r:embed="rId2" cstate="print"/>
          <a:stretch>
            <a:fillRect/>
          </a:stretch>
        </p:blipFill>
        <p:spPr>
          <a:xfrm>
            <a:off x="844062" y="586154"/>
            <a:ext cx="10550769" cy="5590809"/>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8" name="7 İçerik Yer Tutucusu" descr="12-1-1024x396.jpg"/>
          <p:cNvPicPr>
            <a:picLocks noGrp="1" noChangeAspect="1"/>
          </p:cNvPicPr>
          <p:nvPr>
            <p:ph idx="1"/>
          </p:nvPr>
        </p:nvPicPr>
        <p:blipFill>
          <a:blip r:embed="rId2" cstate="print"/>
          <a:stretch>
            <a:fillRect/>
          </a:stretch>
        </p:blipFill>
        <p:spPr>
          <a:xfrm>
            <a:off x="855785" y="363415"/>
            <a:ext cx="10527323" cy="5650523"/>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9508" y="621322"/>
            <a:ext cx="9724292" cy="644770"/>
          </a:xfrm>
        </p:spPr>
        <p:txBody>
          <a:bodyPr>
            <a:normAutofit/>
          </a:bodyPr>
          <a:lstStyle/>
          <a:p>
            <a:r>
              <a:rPr lang="tr-TR" sz="1800" b="1" dirty="0" smtClean="0"/>
              <a:t>YAPILAN FAALİYETLER  </a:t>
            </a:r>
            <a:r>
              <a:rPr lang="tr-TR" sz="1800" dirty="0" smtClean="0"/>
              <a:t/>
            </a:r>
            <a:br>
              <a:rPr lang="tr-TR" sz="1800" dirty="0" smtClean="0"/>
            </a:br>
            <a:endParaRPr lang="tr-TR" sz="1800" dirty="0"/>
          </a:p>
        </p:txBody>
      </p:sp>
      <p:pic>
        <p:nvPicPr>
          <p:cNvPr id="3075" name="Picture 3"/>
          <p:cNvPicPr>
            <a:picLocks noGrp="1" noChangeAspect="1" noChangeArrowheads="1"/>
          </p:cNvPicPr>
          <p:nvPr>
            <p:ph idx="1"/>
          </p:nvPr>
        </p:nvPicPr>
        <p:blipFill>
          <a:blip r:embed="rId2" cstate="print"/>
          <a:srcRect/>
          <a:stretch>
            <a:fillRect/>
          </a:stretch>
        </p:blipFill>
        <p:spPr bwMode="auto">
          <a:xfrm>
            <a:off x="1197031" y="1136711"/>
            <a:ext cx="6217921" cy="4621162"/>
          </a:xfrm>
          <a:prstGeom prst="rect">
            <a:avLst/>
          </a:prstGeom>
          <a:noFill/>
          <a:ln w="9525">
            <a:noFill/>
            <a:miter lim="800000"/>
            <a:headEnd/>
            <a:tailEnd/>
          </a:ln>
          <a:effectLst/>
        </p:spPr>
      </p:pic>
      <p:graphicFrame>
        <p:nvGraphicFramePr>
          <p:cNvPr id="3" name="Tablo 2"/>
          <p:cNvGraphicFramePr>
            <a:graphicFrameLocks noGrp="1"/>
          </p:cNvGraphicFramePr>
          <p:nvPr>
            <p:extLst>
              <p:ext uri="{D42A27DB-BD31-4B8C-83A1-F6EECF244321}">
                <p14:modId xmlns:p14="http://schemas.microsoft.com/office/powerpoint/2010/main" val="2022988024"/>
              </p:ext>
            </p:extLst>
          </p:nvPr>
        </p:nvGraphicFramePr>
        <p:xfrm>
          <a:off x="1197031" y="5463001"/>
          <a:ext cx="8117840" cy="365760"/>
        </p:xfrm>
        <a:graphic>
          <a:graphicData uri="http://schemas.openxmlformats.org/drawingml/2006/table">
            <a:tbl>
              <a:tblPr firstRow="1" bandRow="1">
                <a:tableStyleId>{5C22544A-7EE6-4342-B048-85BDC9FD1C3A}</a:tableStyleId>
              </a:tblPr>
              <a:tblGrid>
                <a:gridCol w="8117840">
                  <a:extLst>
                    <a:ext uri="{9D8B030D-6E8A-4147-A177-3AD203B41FA5}">
                      <a16:colId xmlns:a16="http://schemas.microsoft.com/office/drawing/2014/main" val="968752322"/>
                    </a:ext>
                  </a:extLst>
                </a:gridCol>
              </a:tblGrid>
              <a:tr h="225982">
                <a:tc>
                  <a:txBody>
                    <a:bodyPr/>
                    <a:lstStyle/>
                    <a:p>
                      <a:r>
                        <a:rPr lang="tr-TR" dirty="0" smtClean="0"/>
                        <a:t>2023-2024 Eğitim</a:t>
                      </a:r>
                      <a:r>
                        <a:rPr lang="tr-TR" baseline="0" dirty="0" smtClean="0"/>
                        <a:t> Öğretim yılı için faaliyetler planlanmaktadır.</a:t>
                      </a:r>
                      <a:endParaRPr lang="tr-TR" dirty="0"/>
                    </a:p>
                  </a:txBody>
                  <a:tcPr/>
                </a:tc>
                <a:extLst>
                  <a:ext uri="{0D108BD9-81ED-4DB2-BD59-A6C34878D82A}">
                    <a16:rowId xmlns:a16="http://schemas.microsoft.com/office/drawing/2014/main" val="930625125"/>
                  </a:ext>
                </a:extLst>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8" y="586154"/>
            <a:ext cx="9947031" cy="457200"/>
          </a:xfrm>
        </p:spPr>
        <p:txBody>
          <a:bodyPr>
            <a:normAutofit/>
          </a:bodyPr>
          <a:lstStyle/>
          <a:p>
            <a:r>
              <a:rPr lang="tr-TR" sz="2000" b="1" dirty="0" smtClean="0"/>
              <a:t>YAPILAN FAALİYETLER</a:t>
            </a:r>
            <a:endParaRPr lang="tr-TR" sz="2000" b="1" dirty="0"/>
          </a:p>
        </p:txBody>
      </p:sp>
      <p:sp>
        <p:nvSpPr>
          <p:cNvPr id="3" name="2 İçerik Yer Tutucusu"/>
          <p:cNvSpPr>
            <a:spLocks noGrp="1"/>
          </p:cNvSpPr>
          <p:nvPr>
            <p:ph idx="1"/>
          </p:nvPr>
        </p:nvSpPr>
        <p:spPr>
          <a:xfrm>
            <a:off x="996462" y="1125415"/>
            <a:ext cx="8979876" cy="4501662"/>
          </a:xfrm>
        </p:spPr>
        <p:txBody>
          <a:bodyPr>
            <a:normAutofit/>
          </a:bodyPr>
          <a:lstStyle/>
          <a:p>
            <a:pPr algn="just">
              <a:buNone/>
            </a:pPr>
            <a:r>
              <a:rPr lang="tr-TR" sz="2400" b="1" dirty="0" smtClean="0"/>
              <a:t>   Yabancı Dil Olarak Türkçe Öğretimi Sertifika Programı</a:t>
            </a:r>
          </a:p>
          <a:p>
            <a:pPr algn="just">
              <a:buNone/>
            </a:pPr>
            <a:r>
              <a:rPr lang="tr-TR" sz="2000" dirty="0" smtClean="0"/>
              <a:t>    Siirt Üniversitesi ve Milli Eğitim Bakanlığı işbirliği ile “Suriyelilerin Türk Eğitim Sistemine Entegrasyonunun Desteklenmesi” Projesi kapsamında ilimizde Suriyeli öğrenciler için atanan 20 öğretmene “Yabancı Dil Olarak Türkçe Öğretimi Sertifika Programı” düzenlendi.</a:t>
            </a:r>
          </a:p>
          <a:p>
            <a:pPr algn="just">
              <a:buNone/>
            </a:pPr>
            <a:r>
              <a:rPr lang="tr-TR" sz="2400" b="1" dirty="0" smtClean="0"/>
              <a:t>   Türkiye Burslusu Uluslar arası Öğrencilere Türkçe Hazırlık Eğitimi</a:t>
            </a:r>
          </a:p>
          <a:p>
            <a:pPr algn="just">
              <a:buNone/>
            </a:pPr>
            <a:r>
              <a:rPr lang="tr-TR" sz="2400" b="1" dirty="0" smtClean="0"/>
              <a:t>    Verilmesine İlişkin Protokol</a:t>
            </a:r>
          </a:p>
          <a:p>
            <a:pPr algn="just">
              <a:buNone/>
            </a:pPr>
            <a:r>
              <a:rPr lang="tr-TR" sz="2000" dirty="0" smtClean="0"/>
              <a:t>    Yurtdışı Türkler ve Akraba Topluluklar Başkanlığı(YTB) ile Siirt Üniversitesi Arasında ‘’Türkiye Burslusu Uluslar arası Öğrencilere Türkçe Hazırlık Eğitimi Verilmesine İlişkin Protokol İmzalanarak 4 YTB öğrencisi kursumuza katılarak sertifika aldı.</a:t>
            </a:r>
          </a:p>
          <a:p>
            <a:pPr algn="just">
              <a:buNone/>
            </a:pPr>
            <a:endParaRPr lang="tr-TR" sz="2400" b="1" dirty="0" smtClean="0"/>
          </a:p>
          <a:p>
            <a:pPr>
              <a:buNone/>
            </a:pPr>
            <a:endParaRPr lang="tr-TR" sz="2000" dirty="0" smtClean="0"/>
          </a:p>
          <a:p>
            <a:pPr>
              <a:buNone/>
            </a:pPr>
            <a:endParaRPr lang="tr-TR" sz="20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53662" y="726831"/>
            <a:ext cx="8628184" cy="363416"/>
          </a:xfrm>
        </p:spPr>
        <p:txBody>
          <a:bodyPr>
            <a:noAutofit/>
          </a:bodyPr>
          <a:lstStyle/>
          <a:p>
            <a:r>
              <a:rPr lang="tr-TR" sz="2000" b="1" dirty="0" smtClean="0"/>
              <a:t>Yunus Emre Enstitüsü ve Siirt Üniversitesi Arasında Protokol</a:t>
            </a:r>
            <a:endParaRPr lang="tr-TR" sz="2000" b="1" dirty="0"/>
          </a:p>
        </p:txBody>
      </p:sp>
      <p:sp>
        <p:nvSpPr>
          <p:cNvPr id="3" name="2 İçerik Yer Tutucusu"/>
          <p:cNvSpPr>
            <a:spLocks noGrp="1"/>
          </p:cNvSpPr>
          <p:nvPr>
            <p:ph idx="1"/>
          </p:nvPr>
        </p:nvSpPr>
        <p:spPr>
          <a:xfrm>
            <a:off x="1172309" y="1336431"/>
            <a:ext cx="7924799" cy="3153507"/>
          </a:xfrm>
        </p:spPr>
        <p:txBody>
          <a:bodyPr>
            <a:normAutofit fontScale="85000" lnSpcReduction="20000"/>
          </a:bodyPr>
          <a:lstStyle/>
          <a:p>
            <a:pPr algn="just">
              <a:buNone/>
            </a:pPr>
            <a:r>
              <a:rPr lang="tr-TR" dirty="0" smtClean="0"/>
              <a:t>   </a:t>
            </a:r>
            <a:r>
              <a:rPr lang="tr-TR" sz="2600" dirty="0" smtClean="0"/>
              <a:t>Yunus Emre Enstitüsü tarafından hazırlanan “Yedi İklim Türkçe Setinde” yetişkinlerin yabancı dil olarak Türkçe öğrenme ihtiyaçlarına uygun metin ve görsel seçimine özen gösterildiğinden dolayı , kitap alımlarımız 4734 sayılı Kamu İhale Kanunu’nun 22. maddesi a bendine göre doğrudan temin usulüyle Yunus Emre Enstitüsünde alınmaktadır. </a:t>
            </a:r>
          </a:p>
          <a:p>
            <a:pPr algn="just">
              <a:buNone/>
            </a:pPr>
            <a:r>
              <a:rPr lang="tr-TR" sz="2600" dirty="0" smtClean="0"/>
              <a:t>    Alınan kitaplar TÖMER'de öğrenim gören öğrencilerimize ücretsiz olarak dağıtılmaktadır.</a:t>
            </a:r>
          </a:p>
          <a:p>
            <a:pPr algn="just">
              <a:buNone/>
            </a:pPr>
            <a:endParaRPr lang="tr-TR" sz="2000" dirty="0" smtClean="0"/>
          </a:p>
          <a:p>
            <a:pPr algn="just">
              <a:buNone/>
            </a:pPr>
            <a:r>
              <a:rPr lang="tr-TR" sz="2400" dirty="0" smtClean="0"/>
              <a:t> </a:t>
            </a:r>
          </a:p>
          <a:p>
            <a:pPr algn="just">
              <a:buNone/>
            </a:pPr>
            <a:r>
              <a:rPr lang="tr-TR" sz="2400" dirty="0" smtClean="0"/>
              <a:t>    </a:t>
            </a:r>
            <a:endParaRPr lang="tr-TR"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4231</TotalTime>
  <Words>754</Words>
  <Application>Microsoft Office PowerPoint</Application>
  <PresentationFormat>Geniş ekran</PresentationFormat>
  <Paragraphs>148</Paragraphs>
  <Slides>25</Slides>
  <Notes>0</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1</vt:i4>
      </vt:variant>
      <vt:variant>
        <vt:lpstr>Slayt Başlıkları</vt:lpstr>
      </vt:variant>
      <vt:variant>
        <vt:i4>25</vt:i4>
      </vt:variant>
    </vt:vector>
  </HeadingPairs>
  <TitlesOfParts>
    <vt:vector size="32" baseType="lpstr">
      <vt:lpstr>Arial</vt:lpstr>
      <vt:lpstr>Calibri</vt:lpstr>
      <vt:lpstr>Calibri Light</vt:lpstr>
      <vt:lpstr>Montserrat Alternates</vt:lpstr>
      <vt:lpstr>Times New Roman</vt:lpstr>
      <vt:lpstr>Office Teması</vt:lpstr>
      <vt:lpstr>Microsoft Word Belgesi</vt:lpstr>
      <vt:lpstr>PowerPoint Sunusu</vt:lpstr>
      <vt:lpstr>PowerPoint Sunusu</vt:lpstr>
      <vt:lpstr>PowerPoint Sunusu</vt:lpstr>
      <vt:lpstr>Türkçe Dil Kursu </vt:lpstr>
      <vt:lpstr>              PERSONEL BİLGİLERİ</vt:lpstr>
      <vt:lpstr>PowerPoint Sunusu</vt:lpstr>
      <vt:lpstr>PowerPoint Sunusu</vt:lpstr>
      <vt:lpstr>Öğrenci Bilgileri</vt:lpstr>
      <vt:lpstr>Öğrenci Bilgileri</vt:lpstr>
      <vt:lpstr>PowerPoint Sunusu</vt:lpstr>
      <vt:lpstr>         FİZİKİ YAPI</vt:lpstr>
      <vt:lpstr>Yunus Emre Enstitüsünden Alınan Kitaplar</vt:lpstr>
      <vt:lpstr>Yunus Emre Enstitüsünden Alınan Kitaplar</vt:lpstr>
      <vt:lpstr>PowerPoint Sunusu</vt:lpstr>
      <vt:lpstr>EKİPMANLAR</vt:lpstr>
      <vt:lpstr>ETKİNLİKLER</vt:lpstr>
      <vt:lpstr>PowerPoint Sunusu</vt:lpstr>
      <vt:lpstr>     Yabancı Uyruklu Öğrencilerimizin Yeni Yıl Mesajı</vt:lpstr>
      <vt:lpstr>PowerPoint Sunusu</vt:lpstr>
      <vt:lpstr>PowerPoint Sunusu</vt:lpstr>
      <vt:lpstr>PowerPoint Sunusu</vt:lpstr>
      <vt:lpstr>YAPILAN FAALİYETLER   </vt:lpstr>
      <vt:lpstr>YAPILAN FAALİYETLER</vt:lpstr>
      <vt:lpstr>Yunus Emre Enstitüsü ve Siirt Üniversitesi Arasında Protokol</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Windows Kullanıcısı</cp:lastModifiedBy>
  <cp:revision>300</cp:revision>
  <dcterms:created xsi:type="dcterms:W3CDTF">2018-02-07T07:43:50Z</dcterms:created>
  <dcterms:modified xsi:type="dcterms:W3CDTF">2024-02-23T13:04:43Z</dcterms:modified>
</cp:coreProperties>
</file>